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8" r:id="rId2"/>
    <p:sldId id="259" r:id="rId3"/>
    <p:sldId id="260" r:id="rId4"/>
    <p:sldId id="265" r:id="rId5"/>
    <p:sldId id="266" r:id="rId6"/>
    <p:sldId id="267" r:id="rId7"/>
    <p:sldId id="264" r:id="rId8"/>
    <p:sldId id="263" r:id="rId9"/>
    <p:sldId id="262" r:id="rId10"/>
    <p:sldId id="268" r:id="rId11"/>
    <p:sldId id="269" r:id="rId12"/>
    <p:sldId id="271" r:id="rId13"/>
    <p:sldId id="272" r:id="rId14"/>
    <p:sldId id="270" r:id="rId15"/>
    <p:sldId id="273" r:id="rId16"/>
    <p:sldId id="274" r:id="rId17"/>
    <p:sldId id="281" r:id="rId18"/>
    <p:sldId id="275" r:id="rId19"/>
    <p:sldId id="277" r:id="rId20"/>
    <p:sldId id="276" r:id="rId21"/>
    <p:sldId id="278" r:id="rId22"/>
    <p:sldId id="279" r:id="rId23"/>
    <p:sldId id="280" r:id="rId24"/>
    <p:sldId id="282" r:id="rId25"/>
    <p:sldId id="283" r:id="rId26"/>
    <p:sldId id="284" r:id="rId27"/>
    <p:sldId id="291" r:id="rId28"/>
    <p:sldId id="285" r:id="rId29"/>
    <p:sldId id="286" r:id="rId30"/>
    <p:sldId id="287" r:id="rId31"/>
    <p:sldId id="288" r:id="rId32"/>
    <p:sldId id="292" r:id="rId33"/>
    <p:sldId id="289" r:id="rId34"/>
    <p:sldId id="295" r:id="rId35"/>
    <p:sldId id="296" r:id="rId36"/>
    <p:sldId id="293" r:id="rId37"/>
    <p:sldId id="294" r:id="rId38"/>
    <p:sldId id="290" r:id="rId39"/>
    <p:sldId id="297" r:id="rId40"/>
    <p:sldId id="300" r:id="rId41"/>
    <p:sldId id="301" r:id="rId42"/>
    <p:sldId id="299" r:id="rId43"/>
    <p:sldId id="261" r:id="rId44"/>
    <p:sldId id="302" r:id="rId45"/>
    <p:sldId id="298" r:id="rId46"/>
    <p:sldId id="303" r:id="rId47"/>
    <p:sldId id="304" r:id="rId48"/>
    <p:sldId id="305" r:id="rId49"/>
    <p:sldId id="306" r:id="rId50"/>
    <p:sldId id="308" r:id="rId51"/>
    <p:sldId id="307" r:id="rId52"/>
    <p:sldId id="312" r:id="rId53"/>
    <p:sldId id="309" r:id="rId54"/>
    <p:sldId id="311" r:id="rId55"/>
    <p:sldId id="310" r:id="rId56"/>
    <p:sldId id="314" r:id="rId57"/>
    <p:sldId id="315" r:id="rId58"/>
    <p:sldId id="316" r:id="rId59"/>
    <p:sldId id="313" r:id="rId60"/>
    <p:sldId id="317" r:id="rId61"/>
    <p:sldId id="318" r:id="rId62"/>
    <p:sldId id="322" r:id="rId63"/>
    <p:sldId id="323" r:id="rId64"/>
    <p:sldId id="319" r:id="rId65"/>
    <p:sldId id="324" r:id="rId66"/>
    <p:sldId id="325" r:id="rId67"/>
    <p:sldId id="326" r:id="rId68"/>
    <p:sldId id="321" r:id="rId69"/>
    <p:sldId id="320" r:id="rId70"/>
    <p:sldId id="327" r:id="rId71"/>
    <p:sldId id="328" r:id="rId72"/>
    <p:sldId id="329" r:id="rId73"/>
    <p:sldId id="330" r:id="rId74"/>
    <p:sldId id="332" r:id="rId75"/>
    <p:sldId id="333" r:id="rId76"/>
    <p:sldId id="331" r:id="rId77"/>
    <p:sldId id="334" r:id="rId78"/>
    <p:sldId id="335" r:id="rId79"/>
    <p:sldId id="336" r:id="rId80"/>
    <p:sldId id="337" r:id="rId81"/>
    <p:sldId id="338" r:id="rId82"/>
    <p:sldId id="339" r:id="rId8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1A2C7D5-6EBF-40E1-9EA6-6DA31094DCB8}">
          <p14:sldIdLst>
            <p14:sldId id="258"/>
            <p14:sldId id="259"/>
          </p14:sldIdLst>
        </p14:section>
        <p14:section name="Introductions" id="{6668FE69-FD11-427E-B3EC-8871D3A563F0}">
          <p14:sldIdLst>
            <p14:sldId id="260"/>
            <p14:sldId id="265"/>
            <p14:sldId id="266"/>
            <p14:sldId id="267"/>
          </p14:sldIdLst>
        </p14:section>
        <p14:section name="Handling Data in Excel" id="{BE972D0F-A47F-4355-BA80-423ABCB60B6C}">
          <p14:sldIdLst>
            <p14:sldId id="264"/>
            <p14:sldId id="263"/>
            <p14:sldId id="262"/>
            <p14:sldId id="268"/>
            <p14:sldId id="269"/>
            <p14:sldId id="271"/>
            <p14:sldId id="272"/>
            <p14:sldId id="270"/>
            <p14:sldId id="273"/>
            <p14:sldId id="274"/>
            <p14:sldId id="281"/>
            <p14:sldId id="275"/>
            <p14:sldId id="277"/>
            <p14:sldId id="276"/>
            <p14:sldId id="278"/>
            <p14:sldId id="279"/>
            <p14:sldId id="280"/>
            <p14:sldId id="282"/>
            <p14:sldId id="283"/>
            <p14:sldId id="284"/>
            <p14:sldId id="291"/>
            <p14:sldId id="285"/>
            <p14:sldId id="286"/>
            <p14:sldId id="287"/>
            <p14:sldId id="288"/>
            <p14:sldId id="292"/>
            <p14:sldId id="289"/>
            <p14:sldId id="295"/>
            <p14:sldId id="296"/>
            <p14:sldId id="293"/>
            <p14:sldId id="294"/>
            <p14:sldId id="290"/>
            <p14:sldId id="297"/>
            <p14:sldId id="300"/>
            <p14:sldId id="301"/>
            <p14:sldId id="299"/>
            <p14:sldId id="261"/>
            <p14:sldId id="302"/>
            <p14:sldId id="298"/>
            <p14:sldId id="303"/>
            <p14:sldId id="304"/>
            <p14:sldId id="305"/>
            <p14:sldId id="306"/>
            <p14:sldId id="308"/>
            <p14:sldId id="307"/>
            <p14:sldId id="312"/>
            <p14:sldId id="309"/>
            <p14:sldId id="311"/>
            <p14:sldId id="310"/>
            <p14:sldId id="314"/>
            <p14:sldId id="315"/>
            <p14:sldId id="316"/>
            <p14:sldId id="313"/>
            <p14:sldId id="317"/>
            <p14:sldId id="318"/>
            <p14:sldId id="322"/>
            <p14:sldId id="323"/>
            <p14:sldId id="319"/>
            <p14:sldId id="324"/>
            <p14:sldId id="325"/>
            <p14:sldId id="326"/>
            <p14:sldId id="321"/>
            <p14:sldId id="320"/>
            <p14:sldId id="327"/>
            <p14:sldId id="328"/>
            <p14:sldId id="329"/>
            <p14:sldId id="330"/>
            <p14:sldId id="332"/>
            <p14:sldId id="333"/>
            <p14:sldId id="331"/>
            <p14:sldId id="334"/>
            <p14:sldId id="335"/>
            <p14:sldId id="336"/>
            <p14:sldId id="337"/>
            <p14:sldId id="338"/>
            <p14:sldId id="33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5" d="100"/>
          <a:sy n="105" d="100"/>
        </p:scale>
        <p:origin x="138"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heme" Target="theme/theme1.xml"/></Relationships>
</file>

<file path=ppt/diagrams/_rels/data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svg"/><Relationship Id="rId1" Type="http://schemas.openxmlformats.org/officeDocument/2006/relationships/image" Target="../media/image25.png"/><Relationship Id="rId4" Type="http://schemas.openxmlformats.org/officeDocument/2006/relationships/image" Target="../media/image28.svg"/></Relationships>
</file>

<file path=ppt/diagrams/_rels/data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svg"/><Relationship Id="rId1" Type="http://schemas.openxmlformats.org/officeDocument/2006/relationships/image" Target="../media/image25.png"/><Relationship Id="rId4" Type="http://schemas.openxmlformats.org/officeDocument/2006/relationships/image" Target="../media/image28.svg"/></Relationships>
</file>

<file path=ppt/diagrams/_rels/drawing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svg"/><Relationship Id="rId1" Type="http://schemas.openxmlformats.org/officeDocument/2006/relationships/image" Target="../media/image25.png"/><Relationship Id="rId4" Type="http://schemas.openxmlformats.org/officeDocument/2006/relationships/image" Target="../media/image28.svg"/></Relationships>
</file>

<file path=ppt/diagrams/_rels/drawing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svg"/><Relationship Id="rId1" Type="http://schemas.openxmlformats.org/officeDocument/2006/relationships/image" Target="../media/image25.png"/><Relationship Id="rId4" Type="http://schemas.openxmlformats.org/officeDocument/2006/relationships/image" Target="../media/image28.svg"/></Relationships>
</file>

<file path=ppt/diagrams/colors1.xml><?xml version="1.0" encoding="utf-8"?>
<dgm:colorsDef xmlns:dgm="http://schemas.openxmlformats.org/drawingml/2006/diagram" xmlns:a="http://schemas.openxmlformats.org/drawingml/2006/main" uniqueId="urn:microsoft.com/office/officeart/2018/5/colors/Iconchunking_neutralbg_accent4_2">
  <dgm:title val=""/>
  <dgm:desc val=""/>
  <dgm:catLst>
    <dgm:cat type="accent4" pri="14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a:alpha val="0"/>
      </a:schemeClr>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accent4_2">
  <dgm:title val=""/>
  <dgm:desc val=""/>
  <dgm:catLst>
    <dgm:cat type="accent4" pri="14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a:alpha val="0"/>
      </a:schemeClr>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6FDD296-DE26-455E-A556-6DFD68F9FEDA}" type="doc">
      <dgm:prSet loTypeId="urn:microsoft.com/office/officeart/2018/5/layout/IconLeafLabelList" loCatId="icon" qsTypeId="urn:microsoft.com/office/officeart/2005/8/quickstyle/simple1" qsCatId="simple" csTypeId="urn:microsoft.com/office/officeart/2018/5/colors/Iconchunking_neutralbg_accent4_2" csCatId="accent4" phldr="1"/>
      <dgm:spPr/>
      <dgm:t>
        <a:bodyPr/>
        <a:lstStyle/>
        <a:p>
          <a:endParaRPr lang="en-US"/>
        </a:p>
      </dgm:t>
    </dgm:pt>
    <dgm:pt modelId="{21A1E33A-C4FA-438F-AF95-348F4D4C95DB}">
      <dgm:prSet custT="1"/>
      <dgm:spPr/>
      <dgm:t>
        <a:bodyPr/>
        <a:lstStyle/>
        <a:p>
          <a:pPr>
            <a:defRPr cap="all"/>
          </a:pPr>
          <a:r>
            <a:rPr lang="en-CA" sz="2400" dirty="0">
              <a:solidFill>
                <a:schemeClr val="accent4">
                  <a:lumMod val="60000"/>
                  <a:lumOff val="40000"/>
                </a:schemeClr>
              </a:solidFill>
            </a:rPr>
            <a:t>Let’s go for a break ~ 10 minutes</a:t>
          </a:r>
          <a:r>
            <a:rPr lang="en-CA" sz="2400" dirty="0"/>
            <a:t>!</a:t>
          </a:r>
          <a:endParaRPr lang="en-US" sz="2400" dirty="0"/>
        </a:p>
      </dgm:t>
    </dgm:pt>
    <dgm:pt modelId="{5EAE27CF-51C6-41B6-B6B1-E0FDA7C37DA4}" type="parTrans" cxnId="{02AC5ED4-492E-46FA-9D58-0411328FAA91}">
      <dgm:prSet/>
      <dgm:spPr/>
      <dgm:t>
        <a:bodyPr/>
        <a:lstStyle/>
        <a:p>
          <a:endParaRPr lang="en-US"/>
        </a:p>
      </dgm:t>
    </dgm:pt>
    <dgm:pt modelId="{E6F4935F-0D5B-4571-BC35-6C69D669214B}" type="sibTrans" cxnId="{02AC5ED4-492E-46FA-9D58-0411328FAA91}">
      <dgm:prSet/>
      <dgm:spPr/>
      <dgm:t>
        <a:bodyPr/>
        <a:lstStyle/>
        <a:p>
          <a:endParaRPr lang="en-US"/>
        </a:p>
      </dgm:t>
    </dgm:pt>
    <dgm:pt modelId="{397F532C-9350-40F5-B909-B05B44EEFA23}">
      <dgm:prSet/>
      <dgm:spPr/>
      <dgm:t>
        <a:bodyPr/>
        <a:lstStyle/>
        <a:p>
          <a:pPr>
            <a:defRPr cap="all"/>
          </a:pPr>
          <a:r>
            <a:rPr lang="en-CA" dirty="0"/>
            <a:t>Return in 15 minutes (or at time specified by your instructor).</a:t>
          </a:r>
          <a:endParaRPr lang="en-US" dirty="0"/>
        </a:p>
      </dgm:t>
    </dgm:pt>
    <dgm:pt modelId="{1002C2B4-2941-4600-AC4A-1BE9C2A400E1}" type="parTrans" cxnId="{8B34FBF9-72F9-4D77-AA89-8BAFEEBFF480}">
      <dgm:prSet/>
      <dgm:spPr/>
      <dgm:t>
        <a:bodyPr/>
        <a:lstStyle/>
        <a:p>
          <a:endParaRPr lang="en-US"/>
        </a:p>
      </dgm:t>
    </dgm:pt>
    <dgm:pt modelId="{6C5DCCD8-0FB7-47EB-91B6-C435D176D4B2}" type="sibTrans" cxnId="{8B34FBF9-72F9-4D77-AA89-8BAFEEBFF480}">
      <dgm:prSet/>
      <dgm:spPr/>
      <dgm:t>
        <a:bodyPr/>
        <a:lstStyle/>
        <a:p>
          <a:endParaRPr lang="en-US"/>
        </a:p>
      </dgm:t>
    </dgm:pt>
    <dgm:pt modelId="{AAF08B46-F697-4E41-9C42-31904E2000E8}" type="pres">
      <dgm:prSet presAssocID="{A6FDD296-DE26-455E-A556-6DFD68F9FEDA}" presName="root" presStyleCnt="0">
        <dgm:presLayoutVars>
          <dgm:dir/>
          <dgm:resizeHandles val="exact"/>
        </dgm:presLayoutVars>
      </dgm:prSet>
      <dgm:spPr/>
    </dgm:pt>
    <dgm:pt modelId="{3370C8FA-1778-4BB4-99F0-6DDA31E81174}" type="pres">
      <dgm:prSet presAssocID="{21A1E33A-C4FA-438F-AF95-348F4D4C95DB}" presName="compNode" presStyleCnt="0"/>
      <dgm:spPr/>
    </dgm:pt>
    <dgm:pt modelId="{2788C2B7-D9F4-4418-8490-B69D3FA51846}" type="pres">
      <dgm:prSet presAssocID="{21A1E33A-C4FA-438F-AF95-348F4D4C95DB}" presName="iconBgRect" presStyleLbl="bgShp" presStyleIdx="0" presStyleCnt="2"/>
      <dgm:spPr>
        <a:prstGeom prst="round2DiagRect">
          <a:avLst>
            <a:gd name="adj1" fmla="val 29727"/>
            <a:gd name="adj2" fmla="val 0"/>
          </a:avLst>
        </a:prstGeom>
      </dgm:spPr>
    </dgm:pt>
    <dgm:pt modelId="{73D57F78-636A-4C1E-A613-E325F5231B6E}" type="pres">
      <dgm:prSet presAssocID="{21A1E33A-C4FA-438F-AF95-348F4D4C95DB}"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offee"/>
        </a:ext>
      </dgm:extLst>
    </dgm:pt>
    <dgm:pt modelId="{D9889A6C-393E-4B51-B2F4-67A9418116A6}" type="pres">
      <dgm:prSet presAssocID="{21A1E33A-C4FA-438F-AF95-348F4D4C95DB}" presName="spaceRect" presStyleCnt="0"/>
      <dgm:spPr/>
    </dgm:pt>
    <dgm:pt modelId="{69D3E3EB-C7A9-4775-B92C-ABAEC6CD3C38}" type="pres">
      <dgm:prSet presAssocID="{21A1E33A-C4FA-438F-AF95-348F4D4C95DB}" presName="textRect" presStyleLbl="revTx" presStyleIdx="0" presStyleCnt="2" custScaleX="171039" custLinFactNeighborX="75959" custLinFactNeighborY="-31802">
        <dgm:presLayoutVars>
          <dgm:chMax val="1"/>
          <dgm:chPref val="1"/>
        </dgm:presLayoutVars>
      </dgm:prSet>
      <dgm:spPr/>
    </dgm:pt>
    <dgm:pt modelId="{9FBC9EF1-B8FE-4819-A8CB-086A71AE1BC9}" type="pres">
      <dgm:prSet presAssocID="{E6F4935F-0D5B-4571-BC35-6C69D669214B}" presName="sibTrans" presStyleCnt="0"/>
      <dgm:spPr/>
    </dgm:pt>
    <dgm:pt modelId="{EA6F7BF8-0C27-4C85-9A04-23CF5C3D7460}" type="pres">
      <dgm:prSet presAssocID="{397F532C-9350-40F5-B909-B05B44EEFA23}" presName="compNode" presStyleCnt="0"/>
      <dgm:spPr/>
    </dgm:pt>
    <dgm:pt modelId="{4C657228-7255-43C0-8209-F1387ADABBC9}" type="pres">
      <dgm:prSet presAssocID="{397F532C-9350-40F5-B909-B05B44EEFA23}" presName="iconBgRect" presStyleLbl="bgShp" presStyleIdx="1" presStyleCnt="2"/>
      <dgm:spPr>
        <a:prstGeom prst="round2DiagRect">
          <a:avLst>
            <a:gd name="adj1" fmla="val 29727"/>
            <a:gd name="adj2" fmla="val 0"/>
          </a:avLst>
        </a:prstGeom>
      </dgm:spPr>
    </dgm:pt>
    <dgm:pt modelId="{54C4C9C7-2388-4821-9AF1-4A50D6907CAB}" type="pres">
      <dgm:prSet presAssocID="{397F532C-9350-40F5-B909-B05B44EEFA23}"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lock"/>
        </a:ext>
      </dgm:extLst>
    </dgm:pt>
    <dgm:pt modelId="{EF57633C-E747-457A-9C61-72399EF8C9AE}" type="pres">
      <dgm:prSet presAssocID="{397F532C-9350-40F5-B909-B05B44EEFA23}" presName="spaceRect" presStyleCnt="0"/>
      <dgm:spPr/>
    </dgm:pt>
    <dgm:pt modelId="{BE192A52-2E4E-438B-BFF9-C51B9A463201}" type="pres">
      <dgm:prSet presAssocID="{397F532C-9350-40F5-B909-B05B44EEFA23}" presName="textRect" presStyleLbl="revTx" presStyleIdx="1" presStyleCnt="2">
        <dgm:presLayoutVars>
          <dgm:chMax val="1"/>
          <dgm:chPref val="1"/>
        </dgm:presLayoutVars>
      </dgm:prSet>
      <dgm:spPr/>
    </dgm:pt>
  </dgm:ptLst>
  <dgm:cxnLst>
    <dgm:cxn modelId="{D9B6FA2C-191F-4DA6-9E1E-3F0E6B5F2427}" type="presOf" srcId="{397F532C-9350-40F5-B909-B05B44EEFA23}" destId="{BE192A52-2E4E-438B-BFF9-C51B9A463201}" srcOrd="0" destOrd="0" presId="urn:microsoft.com/office/officeart/2018/5/layout/IconLeafLabelList"/>
    <dgm:cxn modelId="{9AC98448-8A41-41C4-8ABD-BA485283FBB6}" type="presOf" srcId="{21A1E33A-C4FA-438F-AF95-348F4D4C95DB}" destId="{69D3E3EB-C7A9-4775-B92C-ABAEC6CD3C38}" srcOrd="0" destOrd="0" presId="urn:microsoft.com/office/officeart/2018/5/layout/IconLeafLabelList"/>
    <dgm:cxn modelId="{A9964F6A-2B81-41FC-A67D-0090FF4A72DE}" type="presOf" srcId="{A6FDD296-DE26-455E-A556-6DFD68F9FEDA}" destId="{AAF08B46-F697-4E41-9C42-31904E2000E8}" srcOrd="0" destOrd="0" presId="urn:microsoft.com/office/officeart/2018/5/layout/IconLeafLabelList"/>
    <dgm:cxn modelId="{02AC5ED4-492E-46FA-9D58-0411328FAA91}" srcId="{A6FDD296-DE26-455E-A556-6DFD68F9FEDA}" destId="{21A1E33A-C4FA-438F-AF95-348F4D4C95DB}" srcOrd="0" destOrd="0" parTransId="{5EAE27CF-51C6-41B6-B6B1-E0FDA7C37DA4}" sibTransId="{E6F4935F-0D5B-4571-BC35-6C69D669214B}"/>
    <dgm:cxn modelId="{8B34FBF9-72F9-4D77-AA89-8BAFEEBFF480}" srcId="{A6FDD296-DE26-455E-A556-6DFD68F9FEDA}" destId="{397F532C-9350-40F5-B909-B05B44EEFA23}" srcOrd="1" destOrd="0" parTransId="{1002C2B4-2941-4600-AC4A-1BE9C2A400E1}" sibTransId="{6C5DCCD8-0FB7-47EB-91B6-C435D176D4B2}"/>
    <dgm:cxn modelId="{7808BE32-09FA-450F-8054-1B9CC9B4CE4E}" type="presParOf" srcId="{AAF08B46-F697-4E41-9C42-31904E2000E8}" destId="{3370C8FA-1778-4BB4-99F0-6DDA31E81174}" srcOrd="0" destOrd="0" presId="urn:microsoft.com/office/officeart/2018/5/layout/IconLeafLabelList"/>
    <dgm:cxn modelId="{4F66AA7D-C1A2-4B7D-9844-3B35C8031C80}" type="presParOf" srcId="{3370C8FA-1778-4BB4-99F0-6DDA31E81174}" destId="{2788C2B7-D9F4-4418-8490-B69D3FA51846}" srcOrd="0" destOrd="0" presId="urn:microsoft.com/office/officeart/2018/5/layout/IconLeafLabelList"/>
    <dgm:cxn modelId="{BC7346FF-39FD-4CF4-A361-7EE5FC101AF6}" type="presParOf" srcId="{3370C8FA-1778-4BB4-99F0-6DDA31E81174}" destId="{73D57F78-636A-4C1E-A613-E325F5231B6E}" srcOrd="1" destOrd="0" presId="urn:microsoft.com/office/officeart/2018/5/layout/IconLeafLabelList"/>
    <dgm:cxn modelId="{FC5C0DC7-FF6D-4865-AA1A-2559006ACE93}" type="presParOf" srcId="{3370C8FA-1778-4BB4-99F0-6DDA31E81174}" destId="{D9889A6C-393E-4B51-B2F4-67A9418116A6}" srcOrd="2" destOrd="0" presId="urn:microsoft.com/office/officeart/2018/5/layout/IconLeafLabelList"/>
    <dgm:cxn modelId="{FB9331DD-D0E7-4EF9-B975-B5B370CC9CB7}" type="presParOf" srcId="{3370C8FA-1778-4BB4-99F0-6DDA31E81174}" destId="{69D3E3EB-C7A9-4775-B92C-ABAEC6CD3C38}" srcOrd="3" destOrd="0" presId="urn:microsoft.com/office/officeart/2018/5/layout/IconLeafLabelList"/>
    <dgm:cxn modelId="{17D233C6-9BB3-4B2A-8593-CC5CA4C445AE}" type="presParOf" srcId="{AAF08B46-F697-4E41-9C42-31904E2000E8}" destId="{9FBC9EF1-B8FE-4819-A8CB-086A71AE1BC9}" srcOrd="1" destOrd="0" presId="urn:microsoft.com/office/officeart/2018/5/layout/IconLeafLabelList"/>
    <dgm:cxn modelId="{E7AE6582-B8C3-4A7D-A10D-AFEEAC6CAFDF}" type="presParOf" srcId="{AAF08B46-F697-4E41-9C42-31904E2000E8}" destId="{EA6F7BF8-0C27-4C85-9A04-23CF5C3D7460}" srcOrd="2" destOrd="0" presId="urn:microsoft.com/office/officeart/2018/5/layout/IconLeafLabelList"/>
    <dgm:cxn modelId="{6F081A5A-C3E0-47FD-B87B-520A4A37DA75}" type="presParOf" srcId="{EA6F7BF8-0C27-4C85-9A04-23CF5C3D7460}" destId="{4C657228-7255-43C0-8209-F1387ADABBC9}" srcOrd="0" destOrd="0" presId="urn:microsoft.com/office/officeart/2018/5/layout/IconLeafLabelList"/>
    <dgm:cxn modelId="{E4C5835F-02E4-40CD-A928-9EFE3177FE2A}" type="presParOf" srcId="{EA6F7BF8-0C27-4C85-9A04-23CF5C3D7460}" destId="{54C4C9C7-2388-4821-9AF1-4A50D6907CAB}" srcOrd="1" destOrd="0" presId="urn:microsoft.com/office/officeart/2018/5/layout/IconLeafLabelList"/>
    <dgm:cxn modelId="{9C9D8AA1-0CEE-4162-9E5A-306EED1FF753}" type="presParOf" srcId="{EA6F7BF8-0C27-4C85-9A04-23CF5C3D7460}" destId="{EF57633C-E747-457A-9C61-72399EF8C9AE}" srcOrd="2" destOrd="0" presId="urn:microsoft.com/office/officeart/2018/5/layout/IconLeafLabelList"/>
    <dgm:cxn modelId="{96D59B13-4B96-4B6B-9A29-951EBED3136A}" type="presParOf" srcId="{EA6F7BF8-0C27-4C85-9A04-23CF5C3D7460}" destId="{BE192A52-2E4E-438B-BFF9-C51B9A463201}" srcOrd="3" destOrd="0" presId="urn:microsoft.com/office/officeart/2018/5/layout/IconLeaf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6FDD296-DE26-455E-A556-6DFD68F9FEDA}" type="doc">
      <dgm:prSet loTypeId="urn:microsoft.com/office/officeart/2018/5/layout/IconLeafLabelList" loCatId="icon" qsTypeId="urn:microsoft.com/office/officeart/2005/8/quickstyle/simple1" qsCatId="simple" csTypeId="urn:microsoft.com/office/officeart/2018/5/colors/Iconchunking_neutralbg_accent4_2" csCatId="accent4" phldr="1"/>
      <dgm:spPr/>
      <dgm:t>
        <a:bodyPr/>
        <a:lstStyle/>
        <a:p>
          <a:endParaRPr lang="en-US"/>
        </a:p>
      </dgm:t>
    </dgm:pt>
    <dgm:pt modelId="{21A1E33A-C4FA-438F-AF95-348F4D4C95DB}">
      <dgm:prSet custT="1"/>
      <dgm:spPr/>
      <dgm:t>
        <a:bodyPr/>
        <a:lstStyle/>
        <a:p>
          <a:pPr>
            <a:defRPr cap="all"/>
          </a:pPr>
          <a:r>
            <a:rPr lang="en-CA" sz="2400" dirty="0">
              <a:solidFill>
                <a:schemeClr val="accent4">
                  <a:lumMod val="60000"/>
                  <a:lumOff val="40000"/>
                </a:schemeClr>
              </a:solidFill>
            </a:rPr>
            <a:t>Let’s go for a break ~ 10 minutes</a:t>
          </a:r>
          <a:r>
            <a:rPr lang="en-CA" sz="2400" dirty="0"/>
            <a:t>!</a:t>
          </a:r>
          <a:endParaRPr lang="en-US" sz="2400" dirty="0"/>
        </a:p>
      </dgm:t>
    </dgm:pt>
    <dgm:pt modelId="{5EAE27CF-51C6-41B6-B6B1-E0FDA7C37DA4}" type="parTrans" cxnId="{02AC5ED4-492E-46FA-9D58-0411328FAA91}">
      <dgm:prSet/>
      <dgm:spPr/>
      <dgm:t>
        <a:bodyPr/>
        <a:lstStyle/>
        <a:p>
          <a:endParaRPr lang="en-US"/>
        </a:p>
      </dgm:t>
    </dgm:pt>
    <dgm:pt modelId="{E6F4935F-0D5B-4571-BC35-6C69D669214B}" type="sibTrans" cxnId="{02AC5ED4-492E-46FA-9D58-0411328FAA91}">
      <dgm:prSet/>
      <dgm:spPr/>
      <dgm:t>
        <a:bodyPr/>
        <a:lstStyle/>
        <a:p>
          <a:endParaRPr lang="en-US"/>
        </a:p>
      </dgm:t>
    </dgm:pt>
    <dgm:pt modelId="{397F532C-9350-40F5-B909-B05B44EEFA23}">
      <dgm:prSet/>
      <dgm:spPr/>
      <dgm:t>
        <a:bodyPr/>
        <a:lstStyle/>
        <a:p>
          <a:pPr>
            <a:defRPr cap="all"/>
          </a:pPr>
          <a:r>
            <a:rPr lang="en-CA" dirty="0"/>
            <a:t>Return in 15 minutes (or at time specified by your instructor).</a:t>
          </a:r>
          <a:endParaRPr lang="en-US" dirty="0"/>
        </a:p>
      </dgm:t>
    </dgm:pt>
    <dgm:pt modelId="{1002C2B4-2941-4600-AC4A-1BE9C2A400E1}" type="parTrans" cxnId="{8B34FBF9-72F9-4D77-AA89-8BAFEEBFF480}">
      <dgm:prSet/>
      <dgm:spPr/>
      <dgm:t>
        <a:bodyPr/>
        <a:lstStyle/>
        <a:p>
          <a:endParaRPr lang="en-US"/>
        </a:p>
      </dgm:t>
    </dgm:pt>
    <dgm:pt modelId="{6C5DCCD8-0FB7-47EB-91B6-C435D176D4B2}" type="sibTrans" cxnId="{8B34FBF9-72F9-4D77-AA89-8BAFEEBFF480}">
      <dgm:prSet/>
      <dgm:spPr/>
      <dgm:t>
        <a:bodyPr/>
        <a:lstStyle/>
        <a:p>
          <a:endParaRPr lang="en-US"/>
        </a:p>
      </dgm:t>
    </dgm:pt>
    <dgm:pt modelId="{AAF08B46-F697-4E41-9C42-31904E2000E8}" type="pres">
      <dgm:prSet presAssocID="{A6FDD296-DE26-455E-A556-6DFD68F9FEDA}" presName="root" presStyleCnt="0">
        <dgm:presLayoutVars>
          <dgm:dir/>
          <dgm:resizeHandles val="exact"/>
        </dgm:presLayoutVars>
      </dgm:prSet>
      <dgm:spPr/>
    </dgm:pt>
    <dgm:pt modelId="{3370C8FA-1778-4BB4-99F0-6DDA31E81174}" type="pres">
      <dgm:prSet presAssocID="{21A1E33A-C4FA-438F-AF95-348F4D4C95DB}" presName="compNode" presStyleCnt="0"/>
      <dgm:spPr/>
    </dgm:pt>
    <dgm:pt modelId="{2788C2B7-D9F4-4418-8490-B69D3FA51846}" type="pres">
      <dgm:prSet presAssocID="{21A1E33A-C4FA-438F-AF95-348F4D4C95DB}" presName="iconBgRect" presStyleLbl="bgShp" presStyleIdx="0" presStyleCnt="2"/>
      <dgm:spPr>
        <a:prstGeom prst="round2DiagRect">
          <a:avLst>
            <a:gd name="adj1" fmla="val 29727"/>
            <a:gd name="adj2" fmla="val 0"/>
          </a:avLst>
        </a:prstGeom>
      </dgm:spPr>
    </dgm:pt>
    <dgm:pt modelId="{73D57F78-636A-4C1E-A613-E325F5231B6E}" type="pres">
      <dgm:prSet presAssocID="{21A1E33A-C4FA-438F-AF95-348F4D4C95DB}"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offee"/>
        </a:ext>
      </dgm:extLst>
    </dgm:pt>
    <dgm:pt modelId="{D9889A6C-393E-4B51-B2F4-67A9418116A6}" type="pres">
      <dgm:prSet presAssocID="{21A1E33A-C4FA-438F-AF95-348F4D4C95DB}" presName="spaceRect" presStyleCnt="0"/>
      <dgm:spPr/>
    </dgm:pt>
    <dgm:pt modelId="{69D3E3EB-C7A9-4775-B92C-ABAEC6CD3C38}" type="pres">
      <dgm:prSet presAssocID="{21A1E33A-C4FA-438F-AF95-348F4D4C95DB}" presName="textRect" presStyleLbl="revTx" presStyleIdx="0" presStyleCnt="2" custScaleX="171039" custLinFactNeighborX="75959" custLinFactNeighborY="-31802">
        <dgm:presLayoutVars>
          <dgm:chMax val="1"/>
          <dgm:chPref val="1"/>
        </dgm:presLayoutVars>
      </dgm:prSet>
      <dgm:spPr/>
    </dgm:pt>
    <dgm:pt modelId="{9FBC9EF1-B8FE-4819-A8CB-086A71AE1BC9}" type="pres">
      <dgm:prSet presAssocID="{E6F4935F-0D5B-4571-BC35-6C69D669214B}" presName="sibTrans" presStyleCnt="0"/>
      <dgm:spPr/>
    </dgm:pt>
    <dgm:pt modelId="{EA6F7BF8-0C27-4C85-9A04-23CF5C3D7460}" type="pres">
      <dgm:prSet presAssocID="{397F532C-9350-40F5-B909-B05B44EEFA23}" presName="compNode" presStyleCnt="0"/>
      <dgm:spPr/>
    </dgm:pt>
    <dgm:pt modelId="{4C657228-7255-43C0-8209-F1387ADABBC9}" type="pres">
      <dgm:prSet presAssocID="{397F532C-9350-40F5-B909-B05B44EEFA23}" presName="iconBgRect" presStyleLbl="bgShp" presStyleIdx="1" presStyleCnt="2"/>
      <dgm:spPr>
        <a:prstGeom prst="round2DiagRect">
          <a:avLst>
            <a:gd name="adj1" fmla="val 29727"/>
            <a:gd name="adj2" fmla="val 0"/>
          </a:avLst>
        </a:prstGeom>
      </dgm:spPr>
    </dgm:pt>
    <dgm:pt modelId="{54C4C9C7-2388-4821-9AF1-4A50D6907CAB}" type="pres">
      <dgm:prSet presAssocID="{397F532C-9350-40F5-B909-B05B44EEFA23}"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lock"/>
        </a:ext>
      </dgm:extLst>
    </dgm:pt>
    <dgm:pt modelId="{EF57633C-E747-457A-9C61-72399EF8C9AE}" type="pres">
      <dgm:prSet presAssocID="{397F532C-9350-40F5-B909-B05B44EEFA23}" presName="spaceRect" presStyleCnt="0"/>
      <dgm:spPr/>
    </dgm:pt>
    <dgm:pt modelId="{BE192A52-2E4E-438B-BFF9-C51B9A463201}" type="pres">
      <dgm:prSet presAssocID="{397F532C-9350-40F5-B909-B05B44EEFA23}" presName="textRect" presStyleLbl="revTx" presStyleIdx="1" presStyleCnt="2">
        <dgm:presLayoutVars>
          <dgm:chMax val="1"/>
          <dgm:chPref val="1"/>
        </dgm:presLayoutVars>
      </dgm:prSet>
      <dgm:spPr/>
    </dgm:pt>
  </dgm:ptLst>
  <dgm:cxnLst>
    <dgm:cxn modelId="{D9B6FA2C-191F-4DA6-9E1E-3F0E6B5F2427}" type="presOf" srcId="{397F532C-9350-40F5-B909-B05B44EEFA23}" destId="{BE192A52-2E4E-438B-BFF9-C51B9A463201}" srcOrd="0" destOrd="0" presId="urn:microsoft.com/office/officeart/2018/5/layout/IconLeafLabelList"/>
    <dgm:cxn modelId="{9AC98448-8A41-41C4-8ABD-BA485283FBB6}" type="presOf" srcId="{21A1E33A-C4FA-438F-AF95-348F4D4C95DB}" destId="{69D3E3EB-C7A9-4775-B92C-ABAEC6CD3C38}" srcOrd="0" destOrd="0" presId="urn:microsoft.com/office/officeart/2018/5/layout/IconLeafLabelList"/>
    <dgm:cxn modelId="{A9964F6A-2B81-41FC-A67D-0090FF4A72DE}" type="presOf" srcId="{A6FDD296-DE26-455E-A556-6DFD68F9FEDA}" destId="{AAF08B46-F697-4E41-9C42-31904E2000E8}" srcOrd="0" destOrd="0" presId="urn:microsoft.com/office/officeart/2018/5/layout/IconLeafLabelList"/>
    <dgm:cxn modelId="{02AC5ED4-492E-46FA-9D58-0411328FAA91}" srcId="{A6FDD296-DE26-455E-A556-6DFD68F9FEDA}" destId="{21A1E33A-C4FA-438F-AF95-348F4D4C95DB}" srcOrd="0" destOrd="0" parTransId="{5EAE27CF-51C6-41B6-B6B1-E0FDA7C37DA4}" sibTransId="{E6F4935F-0D5B-4571-BC35-6C69D669214B}"/>
    <dgm:cxn modelId="{8B34FBF9-72F9-4D77-AA89-8BAFEEBFF480}" srcId="{A6FDD296-DE26-455E-A556-6DFD68F9FEDA}" destId="{397F532C-9350-40F5-B909-B05B44EEFA23}" srcOrd="1" destOrd="0" parTransId="{1002C2B4-2941-4600-AC4A-1BE9C2A400E1}" sibTransId="{6C5DCCD8-0FB7-47EB-91B6-C435D176D4B2}"/>
    <dgm:cxn modelId="{7808BE32-09FA-450F-8054-1B9CC9B4CE4E}" type="presParOf" srcId="{AAF08B46-F697-4E41-9C42-31904E2000E8}" destId="{3370C8FA-1778-4BB4-99F0-6DDA31E81174}" srcOrd="0" destOrd="0" presId="urn:microsoft.com/office/officeart/2018/5/layout/IconLeafLabelList"/>
    <dgm:cxn modelId="{4F66AA7D-C1A2-4B7D-9844-3B35C8031C80}" type="presParOf" srcId="{3370C8FA-1778-4BB4-99F0-6DDA31E81174}" destId="{2788C2B7-D9F4-4418-8490-B69D3FA51846}" srcOrd="0" destOrd="0" presId="urn:microsoft.com/office/officeart/2018/5/layout/IconLeafLabelList"/>
    <dgm:cxn modelId="{BC7346FF-39FD-4CF4-A361-7EE5FC101AF6}" type="presParOf" srcId="{3370C8FA-1778-4BB4-99F0-6DDA31E81174}" destId="{73D57F78-636A-4C1E-A613-E325F5231B6E}" srcOrd="1" destOrd="0" presId="urn:microsoft.com/office/officeart/2018/5/layout/IconLeafLabelList"/>
    <dgm:cxn modelId="{FC5C0DC7-FF6D-4865-AA1A-2559006ACE93}" type="presParOf" srcId="{3370C8FA-1778-4BB4-99F0-6DDA31E81174}" destId="{D9889A6C-393E-4B51-B2F4-67A9418116A6}" srcOrd="2" destOrd="0" presId="urn:microsoft.com/office/officeart/2018/5/layout/IconLeafLabelList"/>
    <dgm:cxn modelId="{FB9331DD-D0E7-4EF9-B975-B5B370CC9CB7}" type="presParOf" srcId="{3370C8FA-1778-4BB4-99F0-6DDA31E81174}" destId="{69D3E3EB-C7A9-4775-B92C-ABAEC6CD3C38}" srcOrd="3" destOrd="0" presId="urn:microsoft.com/office/officeart/2018/5/layout/IconLeafLabelList"/>
    <dgm:cxn modelId="{17D233C6-9BB3-4B2A-8593-CC5CA4C445AE}" type="presParOf" srcId="{AAF08B46-F697-4E41-9C42-31904E2000E8}" destId="{9FBC9EF1-B8FE-4819-A8CB-086A71AE1BC9}" srcOrd="1" destOrd="0" presId="urn:microsoft.com/office/officeart/2018/5/layout/IconLeafLabelList"/>
    <dgm:cxn modelId="{E7AE6582-B8C3-4A7D-A10D-AFEEAC6CAFDF}" type="presParOf" srcId="{AAF08B46-F697-4E41-9C42-31904E2000E8}" destId="{EA6F7BF8-0C27-4C85-9A04-23CF5C3D7460}" srcOrd="2" destOrd="0" presId="urn:microsoft.com/office/officeart/2018/5/layout/IconLeafLabelList"/>
    <dgm:cxn modelId="{6F081A5A-C3E0-47FD-B87B-520A4A37DA75}" type="presParOf" srcId="{EA6F7BF8-0C27-4C85-9A04-23CF5C3D7460}" destId="{4C657228-7255-43C0-8209-F1387ADABBC9}" srcOrd="0" destOrd="0" presId="urn:microsoft.com/office/officeart/2018/5/layout/IconLeafLabelList"/>
    <dgm:cxn modelId="{E4C5835F-02E4-40CD-A928-9EFE3177FE2A}" type="presParOf" srcId="{EA6F7BF8-0C27-4C85-9A04-23CF5C3D7460}" destId="{54C4C9C7-2388-4821-9AF1-4A50D6907CAB}" srcOrd="1" destOrd="0" presId="urn:microsoft.com/office/officeart/2018/5/layout/IconLeafLabelList"/>
    <dgm:cxn modelId="{9C9D8AA1-0CEE-4162-9E5A-306EED1FF753}" type="presParOf" srcId="{EA6F7BF8-0C27-4C85-9A04-23CF5C3D7460}" destId="{EF57633C-E747-457A-9C61-72399EF8C9AE}" srcOrd="2" destOrd="0" presId="urn:microsoft.com/office/officeart/2018/5/layout/IconLeafLabelList"/>
    <dgm:cxn modelId="{96D59B13-4B96-4B6B-9A29-951EBED3136A}" type="presParOf" srcId="{EA6F7BF8-0C27-4C85-9A04-23CF5C3D7460}" destId="{BE192A52-2E4E-438B-BFF9-C51B9A463201}" srcOrd="3" destOrd="0" presId="urn:microsoft.com/office/officeart/2018/5/layout/IconLeaf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788C2B7-D9F4-4418-8490-B69D3FA51846}">
      <dsp:nvSpPr>
        <dsp:cNvPr id="0" name=""/>
        <dsp:cNvSpPr/>
      </dsp:nvSpPr>
      <dsp:spPr>
        <a:xfrm>
          <a:off x="2428048" y="7450"/>
          <a:ext cx="1887187" cy="1887187"/>
        </a:xfrm>
        <a:prstGeom prst="round2DiagRect">
          <a:avLst>
            <a:gd name="adj1" fmla="val 29727"/>
            <a:gd name="adj2" fmla="val 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3D57F78-636A-4C1E-A613-E325F5231B6E}">
      <dsp:nvSpPr>
        <dsp:cNvPr id="0" name=""/>
        <dsp:cNvSpPr/>
      </dsp:nvSpPr>
      <dsp:spPr>
        <a:xfrm>
          <a:off x="2830235" y="409638"/>
          <a:ext cx="1082812" cy="108281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9D3E3EB-C7A9-4775-B92C-ABAEC6CD3C38}">
      <dsp:nvSpPr>
        <dsp:cNvPr id="0" name=""/>
        <dsp:cNvSpPr/>
      </dsp:nvSpPr>
      <dsp:spPr>
        <a:xfrm>
          <a:off x="3075863" y="2253476"/>
          <a:ext cx="529151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90000"/>
            </a:lnSpc>
            <a:spcBef>
              <a:spcPct val="0"/>
            </a:spcBef>
            <a:spcAft>
              <a:spcPct val="35000"/>
            </a:spcAft>
            <a:buNone/>
            <a:defRPr cap="all"/>
          </a:pPr>
          <a:r>
            <a:rPr lang="en-CA" sz="2400" kern="1200" dirty="0">
              <a:solidFill>
                <a:schemeClr val="accent4">
                  <a:lumMod val="60000"/>
                  <a:lumOff val="40000"/>
                </a:schemeClr>
              </a:solidFill>
            </a:rPr>
            <a:t>Let’s go for a break ~ 10 minutes</a:t>
          </a:r>
          <a:r>
            <a:rPr lang="en-CA" sz="2400" kern="1200" dirty="0"/>
            <a:t>!</a:t>
          </a:r>
          <a:endParaRPr lang="en-US" sz="2400" kern="1200" dirty="0"/>
        </a:p>
      </dsp:txBody>
      <dsp:txXfrm>
        <a:off x="3075863" y="2253476"/>
        <a:ext cx="5291519" cy="720000"/>
      </dsp:txXfrm>
    </dsp:sp>
    <dsp:sp modelId="{4C657228-7255-43C0-8209-F1387ADABBC9}">
      <dsp:nvSpPr>
        <dsp:cNvPr id="0" name=""/>
        <dsp:cNvSpPr/>
      </dsp:nvSpPr>
      <dsp:spPr>
        <a:xfrm>
          <a:off x="7162088" y="7450"/>
          <a:ext cx="1887187" cy="1887187"/>
        </a:xfrm>
        <a:prstGeom prst="round2DiagRect">
          <a:avLst>
            <a:gd name="adj1" fmla="val 29727"/>
            <a:gd name="adj2" fmla="val 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4C4C9C7-2388-4821-9AF1-4A50D6907CAB}">
      <dsp:nvSpPr>
        <dsp:cNvPr id="0" name=""/>
        <dsp:cNvSpPr/>
      </dsp:nvSpPr>
      <dsp:spPr>
        <a:xfrm>
          <a:off x="7564276" y="409638"/>
          <a:ext cx="1082812" cy="108281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E192A52-2E4E-438B-BFF9-C51B9A463201}">
      <dsp:nvSpPr>
        <dsp:cNvPr id="0" name=""/>
        <dsp:cNvSpPr/>
      </dsp:nvSpPr>
      <dsp:spPr>
        <a:xfrm>
          <a:off x="6558807" y="2482451"/>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cap="all"/>
          </a:pPr>
          <a:r>
            <a:rPr lang="en-CA" sz="1700" kern="1200" dirty="0"/>
            <a:t>Return in 15 minutes (or at time specified by your instructor).</a:t>
          </a:r>
          <a:endParaRPr lang="en-US" sz="1700" kern="1200" dirty="0"/>
        </a:p>
      </dsp:txBody>
      <dsp:txXfrm>
        <a:off x="6558807" y="2482451"/>
        <a:ext cx="3093750"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788C2B7-D9F4-4418-8490-B69D3FA51846}">
      <dsp:nvSpPr>
        <dsp:cNvPr id="0" name=""/>
        <dsp:cNvSpPr/>
      </dsp:nvSpPr>
      <dsp:spPr>
        <a:xfrm>
          <a:off x="2428048" y="7450"/>
          <a:ext cx="1887187" cy="1887187"/>
        </a:xfrm>
        <a:prstGeom prst="round2DiagRect">
          <a:avLst>
            <a:gd name="adj1" fmla="val 29727"/>
            <a:gd name="adj2" fmla="val 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3D57F78-636A-4C1E-A613-E325F5231B6E}">
      <dsp:nvSpPr>
        <dsp:cNvPr id="0" name=""/>
        <dsp:cNvSpPr/>
      </dsp:nvSpPr>
      <dsp:spPr>
        <a:xfrm>
          <a:off x="2830235" y="409638"/>
          <a:ext cx="1082812" cy="108281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9D3E3EB-C7A9-4775-B92C-ABAEC6CD3C38}">
      <dsp:nvSpPr>
        <dsp:cNvPr id="0" name=""/>
        <dsp:cNvSpPr/>
      </dsp:nvSpPr>
      <dsp:spPr>
        <a:xfrm>
          <a:off x="3075863" y="2253476"/>
          <a:ext cx="529151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90000"/>
            </a:lnSpc>
            <a:spcBef>
              <a:spcPct val="0"/>
            </a:spcBef>
            <a:spcAft>
              <a:spcPct val="35000"/>
            </a:spcAft>
            <a:buNone/>
            <a:defRPr cap="all"/>
          </a:pPr>
          <a:r>
            <a:rPr lang="en-CA" sz="2400" kern="1200" dirty="0">
              <a:solidFill>
                <a:schemeClr val="accent4">
                  <a:lumMod val="60000"/>
                  <a:lumOff val="40000"/>
                </a:schemeClr>
              </a:solidFill>
            </a:rPr>
            <a:t>Let’s go for a break ~ 10 minutes</a:t>
          </a:r>
          <a:r>
            <a:rPr lang="en-CA" sz="2400" kern="1200" dirty="0"/>
            <a:t>!</a:t>
          </a:r>
          <a:endParaRPr lang="en-US" sz="2400" kern="1200" dirty="0"/>
        </a:p>
      </dsp:txBody>
      <dsp:txXfrm>
        <a:off x="3075863" y="2253476"/>
        <a:ext cx="5291519" cy="720000"/>
      </dsp:txXfrm>
    </dsp:sp>
    <dsp:sp modelId="{4C657228-7255-43C0-8209-F1387ADABBC9}">
      <dsp:nvSpPr>
        <dsp:cNvPr id="0" name=""/>
        <dsp:cNvSpPr/>
      </dsp:nvSpPr>
      <dsp:spPr>
        <a:xfrm>
          <a:off x="7162088" y="7450"/>
          <a:ext cx="1887187" cy="1887187"/>
        </a:xfrm>
        <a:prstGeom prst="round2DiagRect">
          <a:avLst>
            <a:gd name="adj1" fmla="val 29727"/>
            <a:gd name="adj2" fmla="val 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4C4C9C7-2388-4821-9AF1-4A50D6907CAB}">
      <dsp:nvSpPr>
        <dsp:cNvPr id="0" name=""/>
        <dsp:cNvSpPr/>
      </dsp:nvSpPr>
      <dsp:spPr>
        <a:xfrm>
          <a:off x="7564276" y="409638"/>
          <a:ext cx="1082812" cy="108281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E192A52-2E4E-438B-BFF9-C51B9A463201}">
      <dsp:nvSpPr>
        <dsp:cNvPr id="0" name=""/>
        <dsp:cNvSpPr/>
      </dsp:nvSpPr>
      <dsp:spPr>
        <a:xfrm>
          <a:off x="6558807" y="2482451"/>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cap="all"/>
          </a:pPr>
          <a:r>
            <a:rPr lang="en-CA" sz="1700" kern="1200" dirty="0"/>
            <a:t>Return in 15 minutes (or at time specified by your instructor).</a:t>
          </a:r>
          <a:endParaRPr lang="en-US" sz="1700" kern="1200" dirty="0"/>
        </a:p>
      </dsp:txBody>
      <dsp:txXfrm>
        <a:off x="6558807" y="2482451"/>
        <a:ext cx="3093750" cy="720000"/>
      </dsp:txXfrm>
    </dsp:sp>
  </dsp:spTree>
</dsp:drawing>
</file>

<file path=ppt/diagrams/layout1.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9C3962-6CCB-C623-5012-61B3FD4FD7A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E259A1F9-32E1-26C5-BE2E-EBB441A7AF1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39DE13CB-8796-4350-785F-626437BC3E23}"/>
              </a:ext>
            </a:extLst>
          </p:cNvPr>
          <p:cNvSpPr>
            <a:spLocks noGrp="1"/>
          </p:cNvSpPr>
          <p:nvPr>
            <p:ph type="dt" sz="half" idx="10"/>
          </p:nvPr>
        </p:nvSpPr>
        <p:spPr/>
        <p:txBody>
          <a:bodyPr/>
          <a:lstStyle/>
          <a:p>
            <a:fld id="{4BAEF67D-ECC0-43BE-81D0-02F4D6CDCF27}" type="datetimeFigureOut">
              <a:rPr lang="en-CA" smtClean="0"/>
              <a:t>2024-01-30</a:t>
            </a:fld>
            <a:endParaRPr lang="en-CA" dirty="0"/>
          </a:p>
        </p:txBody>
      </p:sp>
      <p:sp>
        <p:nvSpPr>
          <p:cNvPr id="5" name="Footer Placeholder 4">
            <a:extLst>
              <a:ext uri="{FF2B5EF4-FFF2-40B4-BE49-F238E27FC236}">
                <a16:creationId xmlns:a16="http://schemas.microsoft.com/office/drawing/2014/main" id="{1007E5E7-D160-ACB1-7314-3C7634A5A103}"/>
              </a:ext>
            </a:extLst>
          </p:cNvPr>
          <p:cNvSpPr>
            <a:spLocks noGrp="1"/>
          </p:cNvSpPr>
          <p:nvPr>
            <p:ph type="ftr" sz="quarter" idx="11"/>
          </p:nvPr>
        </p:nvSpPr>
        <p:spPr/>
        <p:txBody>
          <a:bodyPr/>
          <a:lstStyle/>
          <a:p>
            <a:endParaRPr lang="en-CA" dirty="0"/>
          </a:p>
        </p:txBody>
      </p:sp>
      <p:sp>
        <p:nvSpPr>
          <p:cNvPr id="6" name="Slide Number Placeholder 5">
            <a:extLst>
              <a:ext uri="{FF2B5EF4-FFF2-40B4-BE49-F238E27FC236}">
                <a16:creationId xmlns:a16="http://schemas.microsoft.com/office/drawing/2014/main" id="{18924834-2934-0FAC-36A4-2B255156F319}"/>
              </a:ext>
            </a:extLst>
          </p:cNvPr>
          <p:cNvSpPr>
            <a:spLocks noGrp="1"/>
          </p:cNvSpPr>
          <p:nvPr>
            <p:ph type="sldNum" sz="quarter" idx="12"/>
          </p:nvPr>
        </p:nvSpPr>
        <p:spPr/>
        <p:txBody>
          <a:bodyPr/>
          <a:lstStyle/>
          <a:p>
            <a:fld id="{25702540-0E58-4BE6-9EC8-CB7ED65092FA}" type="slidenum">
              <a:rPr lang="en-CA" smtClean="0"/>
              <a:t>‹#›</a:t>
            </a:fld>
            <a:endParaRPr lang="en-CA" dirty="0"/>
          </a:p>
        </p:txBody>
      </p:sp>
    </p:spTree>
    <p:extLst>
      <p:ext uri="{BB962C8B-B14F-4D97-AF65-F5344CB8AC3E}">
        <p14:creationId xmlns:p14="http://schemas.microsoft.com/office/powerpoint/2010/main" val="3259041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E40B3E-BC65-75F8-70AD-2CCCB877FB2B}"/>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F31D9ED1-E743-9A34-C761-01BA9D23700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0AF6D349-416C-2A7F-5FC5-C7185BD367FD}"/>
              </a:ext>
            </a:extLst>
          </p:cNvPr>
          <p:cNvSpPr>
            <a:spLocks noGrp="1"/>
          </p:cNvSpPr>
          <p:nvPr>
            <p:ph type="dt" sz="half" idx="10"/>
          </p:nvPr>
        </p:nvSpPr>
        <p:spPr/>
        <p:txBody>
          <a:bodyPr/>
          <a:lstStyle/>
          <a:p>
            <a:fld id="{4BAEF67D-ECC0-43BE-81D0-02F4D6CDCF27}" type="datetimeFigureOut">
              <a:rPr lang="en-CA" smtClean="0"/>
              <a:t>2024-01-30</a:t>
            </a:fld>
            <a:endParaRPr lang="en-CA" dirty="0"/>
          </a:p>
        </p:txBody>
      </p:sp>
      <p:sp>
        <p:nvSpPr>
          <p:cNvPr id="5" name="Footer Placeholder 4">
            <a:extLst>
              <a:ext uri="{FF2B5EF4-FFF2-40B4-BE49-F238E27FC236}">
                <a16:creationId xmlns:a16="http://schemas.microsoft.com/office/drawing/2014/main" id="{3273A373-BADA-5298-E38D-8971781EDC40}"/>
              </a:ext>
            </a:extLst>
          </p:cNvPr>
          <p:cNvSpPr>
            <a:spLocks noGrp="1"/>
          </p:cNvSpPr>
          <p:nvPr>
            <p:ph type="ftr" sz="quarter" idx="11"/>
          </p:nvPr>
        </p:nvSpPr>
        <p:spPr/>
        <p:txBody>
          <a:bodyPr/>
          <a:lstStyle/>
          <a:p>
            <a:endParaRPr lang="en-CA" dirty="0"/>
          </a:p>
        </p:txBody>
      </p:sp>
      <p:sp>
        <p:nvSpPr>
          <p:cNvPr id="6" name="Slide Number Placeholder 5">
            <a:extLst>
              <a:ext uri="{FF2B5EF4-FFF2-40B4-BE49-F238E27FC236}">
                <a16:creationId xmlns:a16="http://schemas.microsoft.com/office/drawing/2014/main" id="{429D05E1-A019-83D9-7E77-6B3B095BCF26}"/>
              </a:ext>
            </a:extLst>
          </p:cNvPr>
          <p:cNvSpPr>
            <a:spLocks noGrp="1"/>
          </p:cNvSpPr>
          <p:nvPr>
            <p:ph type="sldNum" sz="quarter" idx="12"/>
          </p:nvPr>
        </p:nvSpPr>
        <p:spPr/>
        <p:txBody>
          <a:bodyPr/>
          <a:lstStyle/>
          <a:p>
            <a:fld id="{25702540-0E58-4BE6-9EC8-CB7ED65092FA}" type="slidenum">
              <a:rPr lang="en-CA" smtClean="0"/>
              <a:t>‹#›</a:t>
            </a:fld>
            <a:endParaRPr lang="en-CA" dirty="0"/>
          </a:p>
        </p:txBody>
      </p:sp>
    </p:spTree>
    <p:extLst>
      <p:ext uri="{BB962C8B-B14F-4D97-AF65-F5344CB8AC3E}">
        <p14:creationId xmlns:p14="http://schemas.microsoft.com/office/powerpoint/2010/main" val="39640792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D1D5508-C509-FB55-CDC3-E31A635A942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D4191082-ADD6-D8EE-7A37-A02D76D6881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D6108917-B5F8-1B42-4F23-AA2C13CC28E3}"/>
              </a:ext>
            </a:extLst>
          </p:cNvPr>
          <p:cNvSpPr>
            <a:spLocks noGrp="1"/>
          </p:cNvSpPr>
          <p:nvPr>
            <p:ph type="dt" sz="half" idx="10"/>
          </p:nvPr>
        </p:nvSpPr>
        <p:spPr/>
        <p:txBody>
          <a:bodyPr/>
          <a:lstStyle/>
          <a:p>
            <a:fld id="{4BAEF67D-ECC0-43BE-81D0-02F4D6CDCF27}" type="datetimeFigureOut">
              <a:rPr lang="en-CA" smtClean="0"/>
              <a:t>2024-01-30</a:t>
            </a:fld>
            <a:endParaRPr lang="en-CA" dirty="0"/>
          </a:p>
        </p:txBody>
      </p:sp>
      <p:sp>
        <p:nvSpPr>
          <p:cNvPr id="5" name="Footer Placeholder 4">
            <a:extLst>
              <a:ext uri="{FF2B5EF4-FFF2-40B4-BE49-F238E27FC236}">
                <a16:creationId xmlns:a16="http://schemas.microsoft.com/office/drawing/2014/main" id="{3EF7887C-18F9-09FB-302C-4DB050C14F28}"/>
              </a:ext>
            </a:extLst>
          </p:cNvPr>
          <p:cNvSpPr>
            <a:spLocks noGrp="1"/>
          </p:cNvSpPr>
          <p:nvPr>
            <p:ph type="ftr" sz="quarter" idx="11"/>
          </p:nvPr>
        </p:nvSpPr>
        <p:spPr/>
        <p:txBody>
          <a:bodyPr/>
          <a:lstStyle/>
          <a:p>
            <a:endParaRPr lang="en-CA" dirty="0"/>
          </a:p>
        </p:txBody>
      </p:sp>
      <p:sp>
        <p:nvSpPr>
          <p:cNvPr id="6" name="Slide Number Placeholder 5">
            <a:extLst>
              <a:ext uri="{FF2B5EF4-FFF2-40B4-BE49-F238E27FC236}">
                <a16:creationId xmlns:a16="http://schemas.microsoft.com/office/drawing/2014/main" id="{6A6D6575-CDC3-B2DB-C0E7-DE6286FC43D3}"/>
              </a:ext>
            </a:extLst>
          </p:cNvPr>
          <p:cNvSpPr>
            <a:spLocks noGrp="1"/>
          </p:cNvSpPr>
          <p:nvPr>
            <p:ph type="sldNum" sz="quarter" idx="12"/>
          </p:nvPr>
        </p:nvSpPr>
        <p:spPr/>
        <p:txBody>
          <a:bodyPr/>
          <a:lstStyle/>
          <a:p>
            <a:fld id="{25702540-0E58-4BE6-9EC8-CB7ED65092FA}" type="slidenum">
              <a:rPr lang="en-CA" smtClean="0"/>
              <a:t>‹#›</a:t>
            </a:fld>
            <a:endParaRPr lang="en-CA" dirty="0"/>
          </a:p>
        </p:txBody>
      </p:sp>
    </p:spTree>
    <p:extLst>
      <p:ext uri="{BB962C8B-B14F-4D97-AF65-F5344CB8AC3E}">
        <p14:creationId xmlns:p14="http://schemas.microsoft.com/office/powerpoint/2010/main" val="11335401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4AFF7B-19E5-0C17-A44D-0F49731B69F1}"/>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BDD529BD-8AD5-4C90-381B-696B06FD7C6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D109AA57-6328-D761-1B11-D9873DB43728}"/>
              </a:ext>
            </a:extLst>
          </p:cNvPr>
          <p:cNvSpPr>
            <a:spLocks noGrp="1"/>
          </p:cNvSpPr>
          <p:nvPr>
            <p:ph type="dt" sz="half" idx="10"/>
          </p:nvPr>
        </p:nvSpPr>
        <p:spPr/>
        <p:txBody>
          <a:bodyPr/>
          <a:lstStyle/>
          <a:p>
            <a:fld id="{4BAEF67D-ECC0-43BE-81D0-02F4D6CDCF27}" type="datetimeFigureOut">
              <a:rPr lang="en-CA" smtClean="0"/>
              <a:t>2024-01-30</a:t>
            </a:fld>
            <a:endParaRPr lang="en-CA" dirty="0"/>
          </a:p>
        </p:txBody>
      </p:sp>
      <p:sp>
        <p:nvSpPr>
          <p:cNvPr id="5" name="Footer Placeholder 4">
            <a:extLst>
              <a:ext uri="{FF2B5EF4-FFF2-40B4-BE49-F238E27FC236}">
                <a16:creationId xmlns:a16="http://schemas.microsoft.com/office/drawing/2014/main" id="{E688C626-3B5B-F4E8-0A93-EC89BE632411}"/>
              </a:ext>
            </a:extLst>
          </p:cNvPr>
          <p:cNvSpPr>
            <a:spLocks noGrp="1"/>
          </p:cNvSpPr>
          <p:nvPr>
            <p:ph type="ftr" sz="quarter" idx="11"/>
          </p:nvPr>
        </p:nvSpPr>
        <p:spPr/>
        <p:txBody>
          <a:bodyPr/>
          <a:lstStyle/>
          <a:p>
            <a:endParaRPr lang="en-CA" dirty="0"/>
          </a:p>
        </p:txBody>
      </p:sp>
      <p:sp>
        <p:nvSpPr>
          <p:cNvPr id="6" name="Slide Number Placeholder 5">
            <a:extLst>
              <a:ext uri="{FF2B5EF4-FFF2-40B4-BE49-F238E27FC236}">
                <a16:creationId xmlns:a16="http://schemas.microsoft.com/office/drawing/2014/main" id="{B8D7525A-676D-10C2-CF74-E9677BB1FBD9}"/>
              </a:ext>
            </a:extLst>
          </p:cNvPr>
          <p:cNvSpPr>
            <a:spLocks noGrp="1"/>
          </p:cNvSpPr>
          <p:nvPr>
            <p:ph type="sldNum" sz="quarter" idx="12"/>
          </p:nvPr>
        </p:nvSpPr>
        <p:spPr/>
        <p:txBody>
          <a:bodyPr/>
          <a:lstStyle/>
          <a:p>
            <a:fld id="{25702540-0E58-4BE6-9EC8-CB7ED65092FA}" type="slidenum">
              <a:rPr lang="en-CA" smtClean="0"/>
              <a:t>‹#›</a:t>
            </a:fld>
            <a:endParaRPr lang="en-CA" dirty="0"/>
          </a:p>
        </p:txBody>
      </p:sp>
    </p:spTree>
    <p:extLst>
      <p:ext uri="{BB962C8B-B14F-4D97-AF65-F5344CB8AC3E}">
        <p14:creationId xmlns:p14="http://schemas.microsoft.com/office/powerpoint/2010/main" val="41134427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137A37-D5B6-E888-E952-4B3D36414F2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38DC5F61-2B92-DDFF-759A-6D88BAA2C19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D756E7E-C8B2-9ADF-F64C-222EAB23F822}"/>
              </a:ext>
            </a:extLst>
          </p:cNvPr>
          <p:cNvSpPr>
            <a:spLocks noGrp="1"/>
          </p:cNvSpPr>
          <p:nvPr>
            <p:ph type="dt" sz="half" idx="10"/>
          </p:nvPr>
        </p:nvSpPr>
        <p:spPr/>
        <p:txBody>
          <a:bodyPr/>
          <a:lstStyle/>
          <a:p>
            <a:fld id="{4BAEF67D-ECC0-43BE-81D0-02F4D6CDCF27}" type="datetimeFigureOut">
              <a:rPr lang="en-CA" smtClean="0"/>
              <a:t>2024-01-30</a:t>
            </a:fld>
            <a:endParaRPr lang="en-CA" dirty="0"/>
          </a:p>
        </p:txBody>
      </p:sp>
      <p:sp>
        <p:nvSpPr>
          <p:cNvPr id="5" name="Footer Placeholder 4">
            <a:extLst>
              <a:ext uri="{FF2B5EF4-FFF2-40B4-BE49-F238E27FC236}">
                <a16:creationId xmlns:a16="http://schemas.microsoft.com/office/drawing/2014/main" id="{9428FB70-9A87-6EA0-0138-264D947B4B5A}"/>
              </a:ext>
            </a:extLst>
          </p:cNvPr>
          <p:cNvSpPr>
            <a:spLocks noGrp="1"/>
          </p:cNvSpPr>
          <p:nvPr>
            <p:ph type="ftr" sz="quarter" idx="11"/>
          </p:nvPr>
        </p:nvSpPr>
        <p:spPr/>
        <p:txBody>
          <a:bodyPr/>
          <a:lstStyle/>
          <a:p>
            <a:endParaRPr lang="en-CA" dirty="0"/>
          </a:p>
        </p:txBody>
      </p:sp>
      <p:sp>
        <p:nvSpPr>
          <p:cNvPr id="6" name="Slide Number Placeholder 5">
            <a:extLst>
              <a:ext uri="{FF2B5EF4-FFF2-40B4-BE49-F238E27FC236}">
                <a16:creationId xmlns:a16="http://schemas.microsoft.com/office/drawing/2014/main" id="{73CD4886-1E88-B400-D12D-3CFD3F3F52CA}"/>
              </a:ext>
            </a:extLst>
          </p:cNvPr>
          <p:cNvSpPr>
            <a:spLocks noGrp="1"/>
          </p:cNvSpPr>
          <p:nvPr>
            <p:ph type="sldNum" sz="quarter" idx="12"/>
          </p:nvPr>
        </p:nvSpPr>
        <p:spPr/>
        <p:txBody>
          <a:bodyPr/>
          <a:lstStyle/>
          <a:p>
            <a:fld id="{25702540-0E58-4BE6-9EC8-CB7ED65092FA}" type="slidenum">
              <a:rPr lang="en-CA" smtClean="0"/>
              <a:t>‹#›</a:t>
            </a:fld>
            <a:endParaRPr lang="en-CA" dirty="0"/>
          </a:p>
        </p:txBody>
      </p:sp>
    </p:spTree>
    <p:extLst>
      <p:ext uri="{BB962C8B-B14F-4D97-AF65-F5344CB8AC3E}">
        <p14:creationId xmlns:p14="http://schemas.microsoft.com/office/powerpoint/2010/main" val="6539416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BD988-EEE5-2836-2A8B-42292CAA96A5}"/>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F5A01876-BF1A-EF40-020F-B0E810D6DA5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AFDF299E-80D0-1889-3B0A-D4A72242688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C4DA3252-4E63-7997-B31F-CBE24103E49C}"/>
              </a:ext>
            </a:extLst>
          </p:cNvPr>
          <p:cNvSpPr>
            <a:spLocks noGrp="1"/>
          </p:cNvSpPr>
          <p:nvPr>
            <p:ph type="dt" sz="half" idx="10"/>
          </p:nvPr>
        </p:nvSpPr>
        <p:spPr/>
        <p:txBody>
          <a:bodyPr/>
          <a:lstStyle/>
          <a:p>
            <a:fld id="{4BAEF67D-ECC0-43BE-81D0-02F4D6CDCF27}" type="datetimeFigureOut">
              <a:rPr lang="en-CA" smtClean="0"/>
              <a:t>2024-01-30</a:t>
            </a:fld>
            <a:endParaRPr lang="en-CA" dirty="0"/>
          </a:p>
        </p:txBody>
      </p:sp>
      <p:sp>
        <p:nvSpPr>
          <p:cNvPr id="6" name="Footer Placeholder 5">
            <a:extLst>
              <a:ext uri="{FF2B5EF4-FFF2-40B4-BE49-F238E27FC236}">
                <a16:creationId xmlns:a16="http://schemas.microsoft.com/office/drawing/2014/main" id="{8D428C6E-B25E-063E-16CC-7D47628DD6EA}"/>
              </a:ext>
            </a:extLst>
          </p:cNvPr>
          <p:cNvSpPr>
            <a:spLocks noGrp="1"/>
          </p:cNvSpPr>
          <p:nvPr>
            <p:ph type="ftr" sz="quarter" idx="11"/>
          </p:nvPr>
        </p:nvSpPr>
        <p:spPr/>
        <p:txBody>
          <a:bodyPr/>
          <a:lstStyle/>
          <a:p>
            <a:endParaRPr lang="en-CA" dirty="0"/>
          </a:p>
        </p:txBody>
      </p:sp>
      <p:sp>
        <p:nvSpPr>
          <p:cNvPr id="7" name="Slide Number Placeholder 6">
            <a:extLst>
              <a:ext uri="{FF2B5EF4-FFF2-40B4-BE49-F238E27FC236}">
                <a16:creationId xmlns:a16="http://schemas.microsoft.com/office/drawing/2014/main" id="{31CEF791-DE11-C09C-799D-29FD46C0E1F6}"/>
              </a:ext>
            </a:extLst>
          </p:cNvPr>
          <p:cNvSpPr>
            <a:spLocks noGrp="1"/>
          </p:cNvSpPr>
          <p:nvPr>
            <p:ph type="sldNum" sz="quarter" idx="12"/>
          </p:nvPr>
        </p:nvSpPr>
        <p:spPr/>
        <p:txBody>
          <a:bodyPr/>
          <a:lstStyle/>
          <a:p>
            <a:fld id="{25702540-0E58-4BE6-9EC8-CB7ED65092FA}" type="slidenum">
              <a:rPr lang="en-CA" smtClean="0"/>
              <a:t>‹#›</a:t>
            </a:fld>
            <a:endParaRPr lang="en-CA" dirty="0"/>
          </a:p>
        </p:txBody>
      </p:sp>
    </p:spTree>
    <p:extLst>
      <p:ext uri="{BB962C8B-B14F-4D97-AF65-F5344CB8AC3E}">
        <p14:creationId xmlns:p14="http://schemas.microsoft.com/office/powerpoint/2010/main" val="13795060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C8D75F-1CE3-A2BF-5018-7EA980C84239}"/>
              </a:ext>
            </a:extLst>
          </p:cNvPr>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7FD0053C-195A-3E82-F3BC-7A268169B6D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440BF84-C4D9-99EA-C560-8679D82195D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BB565C20-F7A8-580C-2E7C-4EEC17083CB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2EF0285-50BC-9E62-A918-C22EFB5808A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A29B9C90-71E5-FAFF-6127-D5DC4D8A8943}"/>
              </a:ext>
            </a:extLst>
          </p:cNvPr>
          <p:cNvSpPr>
            <a:spLocks noGrp="1"/>
          </p:cNvSpPr>
          <p:nvPr>
            <p:ph type="dt" sz="half" idx="10"/>
          </p:nvPr>
        </p:nvSpPr>
        <p:spPr/>
        <p:txBody>
          <a:bodyPr/>
          <a:lstStyle/>
          <a:p>
            <a:fld id="{4BAEF67D-ECC0-43BE-81D0-02F4D6CDCF27}" type="datetimeFigureOut">
              <a:rPr lang="en-CA" smtClean="0"/>
              <a:t>2024-01-30</a:t>
            </a:fld>
            <a:endParaRPr lang="en-CA" dirty="0"/>
          </a:p>
        </p:txBody>
      </p:sp>
      <p:sp>
        <p:nvSpPr>
          <p:cNvPr id="8" name="Footer Placeholder 7">
            <a:extLst>
              <a:ext uri="{FF2B5EF4-FFF2-40B4-BE49-F238E27FC236}">
                <a16:creationId xmlns:a16="http://schemas.microsoft.com/office/drawing/2014/main" id="{29705EBE-2005-B3FE-0E3B-25ED818E6E01}"/>
              </a:ext>
            </a:extLst>
          </p:cNvPr>
          <p:cNvSpPr>
            <a:spLocks noGrp="1"/>
          </p:cNvSpPr>
          <p:nvPr>
            <p:ph type="ftr" sz="quarter" idx="11"/>
          </p:nvPr>
        </p:nvSpPr>
        <p:spPr/>
        <p:txBody>
          <a:bodyPr/>
          <a:lstStyle/>
          <a:p>
            <a:endParaRPr lang="en-CA" dirty="0"/>
          </a:p>
        </p:txBody>
      </p:sp>
      <p:sp>
        <p:nvSpPr>
          <p:cNvPr id="9" name="Slide Number Placeholder 8">
            <a:extLst>
              <a:ext uri="{FF2B5EF4-FFF2-40B4-BE49-F238E27FC236}">
                <a16:creationId xmlns:a16="http://schemas.microsoft.com/office/drawing/2014/main" id="{769AA16A-D4D3-54D7-A0C4-A23676E0494E}"/>
              </a:ext>
            </a:extLst>
          </p:cNvPr>
          <p:cNvSpPr>
            <a:spLocks noGrp="1"/>
          </p:cNvSpPr>
          <p:nvPr>
            <p:ph type="sldNum" sz="quarter" idx="12"/>
          </p:nvPr>
        </p:nvSpPr>
        <p:spPr/>
        <p:txBody>
          <a:bodyPr/>
          <a:lstStyle/>
          <a:p>
            <a:fld id="{25702540-0E58-4BE6-9EC8-CB7ED65092FA}" type="slidenum">
              <a:rPr lang="en-CA" smtClean="0"/>
              <a:t>‹#›</a:t>
            </a:fld>
            <a:endParaRPr lang="en-CA" dirty="0"/>
          </a:p>
        </p:txBody>
      </p:sp>
    </p:spTree>
    <p:extLst>
      <p:ext uri="{BB962C8B-B14F-4D97-AF65-F5344CB8AC3E}">
        <p14:creationId xmlns:p14="http://schemas.microsoft.com/office/powerpoint/2010/main" val="3268947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B95998-7782-32A5-3BDC-F4B6B154279A}"/>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10BF6861-182D-B0B1-4EBC-59B6230D185A}"/>
              </a:ext>
            </a:extLst>
          </p:cNvPr>
          <p:cNvSpPr>
            <a:spLocks noGrp="1"/>
          </p:cNvSpPr>
          <p:nvPr>
            <p:ph type="dt" sz="half" idx="10"/>
          </p:nvPr>
        </p:nvSpPr>
        <p:spPr/>
        <p:txBody>
          <a:bodyPr/>
          <a:lstStyle/>
          <a:p>
            <a:fld id="{4BAEF67D-ECC0-43BE-81D0-02F4D6CDCF27}" type="datetimeFigureOut">
              <a:rPr lang="en-CA" smtClean="0"/>
              <a:t>2024-01-30</a:t>
            </a:fld>
            <a:endParaRPr lang="en-CA" dirty="0"/>
          </a:p>
        </p:txBody>
      </p:sp>
      <p:sp>
        <p:nvSpPr>
          <p:cNvPr id="4" name="Footer Placeholder 3">
            <a:extLst>
              <a:ext uri="{FF2B5EF4-FFF2-40B4-BE49-F238E27FC236}">
                <a16:creationId xmlns:a16="http://schemas.microsoft.com/office/drawing/2014/main" id="{58DDDB3A-7005-A9C7-81E1-653245CB025A}"/>
              </a:ext>
            </a:extLst>
          </p:cNvPr>
          <p:cNvSpPr>
            <a:spLocks noGrp="1"/>
          </p:cNvSpPr>
          <p:nvPr>
            <p:ph type="ftr" sz="quarter" idx="11"/>
          </p:nvPr>
        </p:nvSpPr>
        <p:spPr/>
        <p:txBody>
          <a:bodyPr/>
          <a:lstStyle/>
          <a:p>
            <a:endParaRPr lang="en-CA" dirty="0"/>
          </a:p>
        </p:txBody>
      </p:sp>
      <p:sp>
        <p:nvSpPr>
          <p:cNvPr id="5" name="Slide Number Placeholder 4">
            <a:extLst>
              <a:ext uri="{FF2B5EF4-FFF2-40B4-BE49-F238E27FC236}">
                <a16:creationId xmlns:a16="http://schemas.microsoft.com/office/drawing/2014/main" id="{871DD939-50F4-F052-3E0C-4CF8C1806018}"/>
              </a:ext>
            </a:extLst>
          </p:cNvPr>
          <p:cNvSpPr>
            <a:spLocks noGrp="1"/>
          </p:cNvSpPr>
          <p:nvPr>
            <p:ph type="sldNum" sz="quarter" idx="12"/>
          </p:nvPr>
        </p:nvSpPr>
        <p:spPr/>
        <p:txBody>
          <a:bodyPr/>
          <a:lstStyle/>
          <a:p>
            <a:fld id="{25702540-0E58-4BE6-9EC8-CB7ED65092FA}" type="slidenum">
              <a:rPr lang="en-CA" smtClean="0"/>
              <a:t>‹#›</a:t>
            </a:fld>
            <a:endParaRPr lang="en-CA" dirty="0"/>
          </a:p>
        </p:txBody>
      </p:sp>
    </p:spTree>
    <p:extLst>
      <p:ext uri="{BB962C8B-B14F-4D97-AF65-F5344CB8AC3E}">
        <p14:creationId xmlns:p14="http://schemas.microsoft.com/office/powerpoint/2010/main" val="32591239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4BCA5D3-97F0-F822-7A86-427CC6909444}"/>
              </a:ext>
            </a:extLst>
          </p:cNvPr>
          <p:cNvSpPr>
            <a:spLocks noGrp="1"/>
          </p:cNvSpPr>
          <p:nvPr>
            <p:ph type="dt" sz="half" idx="10"/>
          </p:nvPr>
        </p:nvSpPr>
        <p:spPr/>
        <p:txBody>
          <a:bodyPr/>
          <a:lstStyle/>
          <a:p>
            <a:fld id="{4BAEF67D-ECC0-43BE-81D0-02F4D6CDCF27}" type="datetimeFigureOut">
              <a:rPr lang="en-CA" smtClean="0"/>
              <a:t>2024-01-30</a:t>
            </a:fld>
            <a:endParaRPr lang="en-CA" dirty="0"/>
          </a:p>
        </p:txBody>
      </p:sp>
      <p:sp>
        <p:nvSpPr>
          <p:cNvPr id="3" name="Footer Placeholder 2">
            <a:extLst>
              <a:ext uri="{FF2B5EF4-FFF2-40B4-BE49-F238E27FC236}">
                <a16:creationId xmlns:a16="http://schemas.microsoft.com/office/drawing/2014/main" id="{BEE31B6A-F8D5-9E17-BCD7-4D206CE109CC}"/>
              </a:ext>
            </a:extLst>
          </p:cNvPr>
          <p:cNvSpPr>
            <a:spLocks noGrp="1"/>
          </p:cNvSpPr>
          <p:nvPr>
            <p:ph type="ftr" sz="quarter" idx="11"/>
          </p:nvPr>
        </p:nvSpPr>
        <p:spPr/>
        <p:txBody>
          <a:bodyPr/>
          <a:lstStyle/>
          <a:p>
            <a:endParaRPr lang="en-CA" dirty="0"/>
          </a:p>
        </p:txBody>
      </p:sp>
      <p:sp>
        <p:nvSpPr>
          <p:cNvPr id="4" name="Slide Number Placeholder 3">
            <a:extLst>
              <a:ext uri="{FF2B5EF4-FFF2-40B4-BE49-F238E27FC236}">
                <a16:creationId xmlns:a16="http://schemas.microsoft.com/office/drawing/2014/main" id="{65EF8629-235B-7124-FFC4-01B13D790A39}"/>
              </a:ext>
            </a:extLst>
          </p:cNvPr>
          <p:cNvSpPr>
            <a:spLocks noGrp="1"/>
          </p:cNvSpPr>
          <p:nvPr>
            <p:ph type="sldNum" sz="quarter" idx="12"/>
          </p:nvPr>
        </p:nvSpPr>
        <p:spPr/>
        <p:txBody>
          <a:bodyPr/>
          <a:lstStyle/>
          <a:p>
            <a:fld id="{25702540-0E58-4BE6-9EC8-CB7ED65092FA}" type="slidenum">
              <a:rPr lang="en-CA" smtClean="0"/>
              <a:t>‹#›</a:t>
            </a:fld>
            <a:endParaRPr lang="en-CA" dirty="0"/>
          </a:p>
        </p:txBody>
      </p:sp>
    </p:spTree>
    <p:extLst>
      <p:ext uri="{BB962C8B-B14F-4D97-AF65-F5344CB8AC3E}">
        <p14:creationId xmlns:p14="http://schemas.microsoft.com/office/powerpoint/2010/main" val="26356335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6C7B54-FFF8-4B8C-C0A9-F2CD9211D14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30406FBC-057D-AE50-5408-EBE58B852BB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40CFC1C7-AC0C-ED20-8530-B9ABFA7378D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57C5769-108C-AFCA-BB63-6C29AE94A74B}"/>
              </a:ext>
            </a:extLst>
          </p:cNvPr>
          <p:cNvSpPr>
            <a:spLocks noGrp="1"/>
          </p:cNvSpPr>
          <p:nvPr>
            <p:ph type="dt" sz="half" idx="10"/>
          </p:nvPr>
        </p:nvSpPr>
        <p:spPr/>
        <p:txBody>
          <a:bodyPr/>
          <a:lstStyle/>
          <a:p>
            <a:fld id="{4BAEF67D-ECC0-43BE-81D0-02F4D6CDCF27}" type="datetimeFigureOut">
              <a:rPr lang="en-CA" smtClean="0"/>
              <a:t>2024-01-30</a:t>
            </a:fld>
            <a:endParaRPr lang="en-CA" dirty="0"/>
          </a:p>
        </p:txBody>
      </p:sp>
      <p:sp>
        <p:nvSpPr>
          <p:cNvPr id="6" name="Footer Placeholder 5">
            <a:extLst>
              <a:ext uri="{FF2B5EF4-FFF2-40B4-BE49-F238E27FC236}">
                <a16:creationId xmlns:a16="http://schemas.microsoft.com/office/drawing/2014/main" id="{F398FE04-058D-452C-EB5A-1AD74A254581}"/>
              </a:ext>
            </a:extLst>
          </p:cNvPr>
          <p:cNvSpPr>
            <a:spLocks noGrp="1"/>
          </p:cNvSpPr>
          <p:nvPr>
            <p:ph type="ftr" sz="quarter" idx="11"/>
          </p:nvPr>
        </p:nvSpPr>
        <p:spPr/>
        <p:txBody>
          <a:bodyPr/>
          <a:lstStyle/>
          <a:p>
            <a:endParaRPr lang="en-CA" dirty="0"/>
          </a:p>
        </p:txBody>
      </p:sp>
      <p:sp>
        <p:nvSpPr>
          <p:cNvPr id="7" name="Slide Number Placeholder 6">
            <a:extLst>
              <a:ext uri="{FF2B5EF4-FFF2-40B4-BE49-F238E27FC236}">
                <a16:creationId xmlns:a16="http://schemas.microsoft.com/office/drawing/2014/main" id="{EFBC613C-956A-AD57-EC60-2F1AB07A567F}"/>
              </a:ext>
            </a:extLst>
          </p:cNvPr>
          <p:cNvSpPr>
            <a:spLocks noGrp="1"/>
          </p:cNvSpPr>
          <p:nvPr>
            <p:ph type="sldNum" sz="quarter" idx="12"/>
          </p:nvPr>
        </p:nvSpPr>
        <p:spPr/>
        <p:txBody>
          <a:bodyPr/>
          <a:lstStyle/>
          <a:p>
            <a:fld id="{25702540-0E58-4BE6-9EC8-CB7ED65092FA}" type="slidenum">
              <a:rPr lang="en-CA" smtClean="0"/>
              <a:t>‹#›</a:t>
            </a:fld>
            <a:endParaRPr lang="en-CA" dirty="0"/>
          </a:p>
        </p:txBody>
      </p:sp>
    </p:spTree>
    <p:extLst>
      <p:ext uri="{BB962C8B-B14F-4D97-AF65-F5344CB8AC3E}">
        <p14:creationId xmlns:p14="http://schemas.microsoft.com/office/powerpoint/2010/main" val="23228837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CA0F89-1444-4143-17D5-B50186D4740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65446E37-4EA5-C9C1-EE19-3CB7911176C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dirty="0"/>
          </a:p>
        </p:txBody>
      </p:sp>
      <p:sp>
        <p:nvSpPr>
          <p:cNvPr id="4" name="Text Placeholder 3">
            <a:extLst>
              <a:ext uri="{FF2B5EF4-FFF2-40B4-BE49-F238E27FC236}">
                <a16:creationId xmlns:a16="http://schemas.microsoft.com/office/drawing/2014/main" id="{3C656DE3-043B-1101-0D37-4B1C72E8149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2E9EE20-A8C6-8705-FBF0-99ED91F2674A}"/>
              </a:ext>
            </a:extLst>
          </p:cNvPr>
          <p:cNvSpPr>
            <a:spLocks noGrp="1"/>
          </p:cNvSpPr>
          <p:nvPr>
            <p:ph type="dt" sz="half" idx="10"/>
          </p:nvPr>
        </p:nvSpPr>
        <p:spPr/>
        <p:txBody>
          <a:bodyPr/>
          <a:lstStyle/>
          <a:p>
            <a:fld id="{4BAEF67D-ECC0-43BE-81D0-02F4D6CDCF27}" type="datetimeFigureOut">
              <a:rPr lang="en-CA" smtClean="0"/>
              <a:t>2024-01-30</a:t>
            </a:fld>
            <a:endParaRPr lang="en-CA" dirty="0"/>
          </a:p>
        </p:txBody>
      </p:sp>
      <p:sp>
        <p:nvSpPr>
          <p:cNvPr id="6" name="Footer Placeholder 5">
            <a:extLst>
              <a:ext uri="{FF2B5EF4-FFF2-40B4-BE49-F238E27FC236}">
                <a16:creationId xmlns:a16="http://schemas.microsoft.com/office/drawing/2014/main" id="{121F76FF-99CA-9E71-9EA7-9D953579C488}"/>
              </a:ext>
            </a:extLst>
          </p:cNvPr>
          <p:cNvSpPr>
            <a:spLocks noGrp="1"/>
          </p:cNvSpPr>
          <p:nvPr>
            <p:ph type="ftr" sz="quarter" idx="11"/>
          </p:nvPr>
        </p:nvSpPr>
        <p:spPr/>
        <p:txBody>
          <a:bodyPr/>
          <a:lstStyle/>
          <a:p>
            <a:endParaRPr lang="en-CA" dirty="0"/>
          </a:p>
        </p:txBody>
      </p:sp>
      <p:sp>
        <p:nvSpPr>
          <p:cNvPr id="7" name="Slide Number Placeholder 6">
            <a:extLst>
              <a:ext uri="{FF2B5EF4-FFF2-40B4-BE49-F238E27FC236}">
                <a16:creationId xmlns:a16="http://schemas.microsoft.com/office/drawing/2014/main" id="{6FF4187E-0A4D-C097-664E-204E4E6ECDB0}"/>
              </a:ext>
            </a:extLst>
          </p:cNvPr>
          <p:cNvSpPr>
            <a:spLocks noGrp="1"/>
          </p:cNvSpPr>
          <p:nvPr>
            <p:ph type="sldNum" sz="quarter" idx="12"/>
          </p:nvPr>
        </p:nvSpPr>
        <p:spPr/>
        <p:txBody>
          <a:bodyPr/>
          <a:lstStyle/>
          <a:p>
            <a:fld id="{25702540-0E58-4BE6-9EC8-CB7ED65092FA}" type="slidenum">
              <a:rPr lang="en-CA" smtClean="0"/>
              <a:t>‹#›</a:t>
            </a:fld>
            <a:endParaRPr lang="en-CA" dirty="0"/>
          </a:p>
        </p:txBody>
      </p:sp>
    </p:spTree>
    <p:extLst>
      <p:ext uri="{BB962C8B-B14F-4D97-AF65-F5344CB8AC3E}">
        <p14:creationId xmlns:p14="http://schemas.microsoft.com/office/powerpoint/2010/main" val="28832724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03CCE26-7D77-D1A0-7297-D9EC12D121F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0751AFCD-30DD-FED2-A65A-D228F8216C2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033357FF-218F-97F5-9B20-28F900CFD7B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BAEF67D-ECC0-43BE-81D0-02F4D6CDCF27}" type="datetimeFigureOut">
              <a:rPr lang="en-CA" smtClean="0"/>
              <a:t>2024-01-30</a:t>
            </a:fld>
            <a:endParaRPr lang="en-CA" dirty="0"/>
          </a:p>
        </p:txBody>
      </p:sp>
      <p:sp>
        <p:nvSpPr>
          <p:cNvPr id="5" name="Footer Placeholder 4">
            <a:extLst>
              <a:ext uri="{FF2B5EF4-FFF2-40B4-BE49-F238E27FC236}">
                <a16:creationId xmlns:a16="http://schemas.microsoft.com/office/drawing/2014/main" id="{D98B3F95-7DFE-77ED-908B-8E807491B34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dirty="0"/>
          </a:p>
        </p:txBody>
      </p:sp>
      <p:sp>
        <p:nvSpPr>
          <p:cNvPr id="6" name="Slide Number Placeholder 5">
            <a:extLst>
              <a:ext uri="{FF2B5EF4-FFF2-40B4-BE49-F238E27FC236}">
                <a16:creationId xmlns:a16="http://schemas.microsoft.com/office/drawing/2014/main" id="{B58DAB73-B876-14BC-C74B-A082EA42E84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5702540-0E58-4BE6-9EC8-CB7ED65092FA}" type="slidenum">
              <a:rPr lang="en-CA" smtClean="0"/>
              <a:t>‹#›</a:t>
            </a:fld>
            <a:endParaRPr lang="en-CA" dirty="0"/>
          </a:p>
        </p:txBody>
      </p:sp>
    </p:spTree>
    <p:extLst>
      <p:ext uri="{BB962C8B-B14F-4D97-AF65-F5344CB8AC3E}">
        <p14:creationId xmlns:p14="http://schemas.microsoft.com/office/powerpoint/2010/main" val="146688481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hyperlink" Target="https://forms.office.com/r/2W4TCcqKda" TargetMode="Externa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hyperlink" Target="https://forms.office.com/r/uhseTxAV4h" TargetMode="Externa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hyperlink" Target="https://forms.office.com/r/J8GHapWeq0" TargetMode="Externa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8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4" name="Picture 53" descr="Financial graphs on a dark display">
            <a:extLst>
              <a:ext uri="{FF2B5EF4-FFF2-40B4-BE49-F238E27FC236}">
                <a16:creationId xmlns:a16="http://schemas.microsoft.com/office/drawing/2014/main" id="{B11D5EEF-C6DA-66F1-7D1B-20DD884FCBB1}"/>
              </a:ext>
            </a:extLst>
          </p:cNvPr>
          <p:cNvPicPr>
            <a:picLocks noChangeAspect="1"/>
          </p:cNvPicPr>
          <p:nvPr/>
        </p:nvPicPr>
        <p:blipFill rotWithShape="1">
          <a:blip r:embed="rId2">
            <a:alphaModFix/>
          </a:blip>
          <a:srcRect t="10000"/>
          <a:stretch/>
        </p:blipFill>
        <p:spPr>
          <a:xfrm>
            <a:off x="20" y="10"/>
            <a:ext cx="12191979" cy="6857990"/>
          </a:xfrm>
          <a:prstGeom prst="rect">
            <a:avLst/>
          </a:prstGeom>
        </p:spPr>
      </p:pic>
      <p:sp>
        <p:nvSpPr>
          <p:cNvPr id="56" name="Rectangle 55">
            <a:extLst>
              <a:ext uri="{FF2B5EF4-FFF2-40B4-BE49-F238E27FC236}">
                <a16:creationId xmlns:a16="http://schemas.microsoft.com/office/drawing/2014/main" id="{EB0222B5-B739-82A9-5CCC-C5585AE12A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344663" y="-4344657"/>
            <a:ext cx="3512260" cy="12201589"/>
          </a:xfrm>
          <a:prstGeom prst="rect">
            <a:avLst/>
          </a:prstGeom>
          <a:gradFill flip="none" rotWithShape="1">
            <a:gsLst>
              <a:gs pos="10000">
                <a:srgbClr val="000000">
                  <a:alpha val="0"/>
                </a:srgbClr>
              </a:gs>
              <a:gs pos="66000">
                <a:srgbClr val="000000">
                  <a:alpha val="46000"/>
                </a:srgbClr>
              </a:gs>
              <a:gs pos="100000">
                <a:srgbClr val="000000">
                  <a:alpha val="6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1B7C0853-530B-D0F2-0712-CED74059803A}"/>
              </a:ext>
            </a:extLst>
          </p:cNvPr>
          <p:cNvSpPr>
            <a:spLocks noGrp="1"/>
          </p:cNvSpPr>
          <p:nvPr>
            <p:ph type="title"/>
          </p:nvPr>
        </p:nvSpPr>
        <p:spPr>
          <a:xfrm>
            <a:off x="762000" y="1137434"/>
            <a:ext cx="7800660" cy="1520987"/>
          </a:xfrm>
        </p:spPr>
        <p:txBody>
          <a:bodyPr vert="horz" lIns="91440" tIns="45720" rIns="91440" bIns="45720" rtlCol="0" anchor="t">
            <a:normAutofit/>
          </a:bodyPr>
          <a:lstStyle/>
          <a:p>
            <a:r>
              <a:rPr lang="en-US" sz="4000">
                <a:solidFill>
                  <a:srgbClr val="FFFFFF"/>
                </a:solidFill>
              </a:rPr>
              <a:t>COMP1631 Advanced Spreadsheets – Winter 2024 – Section 06</a:t>
            </a:r>
          </a:p>
        </p:txBody>
      </p:sp>
      <p:sp>
        <p:nvSpPr>
          <p:cNvPr id="58" name="Rectangle 57">
            <a:extLst>
              <a:ext uri="{FF2B5EF4-FFF2-40B4-BE49-F238E27FC236}">
                <a16:creationId xmlns:a16="http://schemas.microsoft.com/office/drawing/2014/main" id="{5BE23E75-E7E9-4D9F-6D25-5512363F86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4878570" y="-449383"/>
            <a:ext cx="2425271" cy="12201588"/>
          </a:xfrm>
          <a:prstGeom prst="rect">
            <a:avLst/>
          </a:prstGeom>
          <a:gradFill flip="none" rotWithShape="1">
            <a:gsLst>
              <a:gs pos="10000">
                <a:srgbClr val="000000">
                  <a:alpha val="0"/>
                </a:srgbClr>
              </a:gs>
              <a:gs pos="66000">
                <a:srgbClr val="000000">
                  <a:alpha val="35000"/>
                </a:srgbClr>
              </a:gs>
              <a:gs pos="100000">
                <a:srgbClr val="000000">
                  <a:alpha val="45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0" name="Straight Connector 59">
            <a:extLst>
              <a:ext uri="{FF2B5EF4-FFF2-40B4-BE49-F238E27FC236}">
                <a16:creationId xmlns:a16="http://schemas.microsoft.com/office/drawing/2014/main" id="{61B115DB-65EB-3FC3-7284-CFDF4ADC60B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5140"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38272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7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Title 3">
            <a:extLst>
              <a:ext uri="{FF2B5EF4-FFF2-40B4-BE49-F238E27FC236}">
                <a16:creationId xmlns:a16="http://schemas.microsoft.com/office/drawing/2014/main" id="{1B7C0853-530B-D0F2-0712-CED74059803A}"/>
              </a:ext>
            </a:extLst>
          </p:cNvPr>
          <p:cNvSpPr>
            <a:spLocks noGrp="1"/>
          </p:cNvSpPr>
          <p:nvPr>
            <p:ph type="title"/>
          </p:nvPr>
        </p:nvSpPr>
        <p:spPr>
          <a:xfrm>
            <a:off x="838199" y="669925"/>
            <a:ext cx="5450634" cy="1325563"/>
          </a:xfrm>
        </p:spPr>
        <p:txBody>
          <a:bodyPr anchor="b">
            <a:normAutofit/>
          </a:bodyPr>
          <a:lstStyle/>
          <a:p>
            <a:pPr algn="r"/>
            <a:r>
              <a:rPr lang="en-CA" sz="2800" dirty="0">
                <a:solidFill>
                  <a:schemeClr val="bg1"/>
                </a:solidFill>
              </a:rPr>
              <a:t>COMP1631 Advanced Spreadsheets – Winter 2024 – Section 06</a:t>
            </a:r>
          </a:p>
        </p:txBody>
      </p:sp>
      <p:cxnSp>
        <p:nvCxnSpPr>
          <p:cNvPr id="12" name="Straight Connector 11">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456904E3-4734-B320-4E37-F6D1034044DE}"/>
              </a:ext>
            </a:extLst>
          </p:cNvPr>
          <p:cNvSpPr>
            <a:spLocks noGrp="1"/>
          </p:cNvSpPr>
          <p:nvPr>
            <p:ph idx="1"/>
          </p:nvPr>
        </p:nvSpPr>
        <p:spPr>
          <a:xfrm>
            <a:off x="1392667" y="2398957"/>
            <a:ext cx="9406666" cy="3526144"/>
          </a:xfrm>
        </p:spPr>
        <p:txBody>
          <a:bodyPr>
            <a:normAutofit/>
          </a:bodyPr>
          <a:lstStyle/>
          <a:p>
            <a:pPr marL="0" indent="0">
              <a:buNone/>
            </a:pPr>
            <a:r>
              <a:rPr lang="en-US" sz="2400" dirty="0">
                <a:solidFill>
                  <a:schemeClr val="bg2"/>
                </a:solidFill>
              </a:rPr>
              <a:t>With any data range, it’s excellent practice to provide a </a:t>
            </a:r>
            <a:r>
              <a:rPr lang="en-US" sz="2400" dirty="0">
                <a:solidFill>
                  <a:schemeClr val="bg2"/>
                </a:solidFill>
                <a:highlight>
                  <a:srgbClr val="800080"/>
                </a:highlight>
              </a:rPr>
              <a:t>data definition table</a:t>
            </a:r>
            <a:r>
              <a:rPr lang="en-US" sz="2400" dirty="0">
                <a:solidFill>
                  <a:schemeClr val="bg2"/>
                </a:solidFill>
              </a:rPr>
              <a:t>, which lists </a:t>
            </a:r>
          </a:p>
          <a:p>
            <a:r>
              <a:rPr lang="en-US" sz="2400" dirty="0">
                <a:solidFill>
                  <a:schemeClr val="bg2"/>
                </a:solidFill>
              </a:rPr>
              <a:t>the fields included with each record, </a:t>
            </a:r>
          </a:p>
          <a:p>
            <a:r>
              <a:rPr lang="en-US" sz="2400" dirty="0">
                <a:solidFill>
                  <a:schemeClr val="bg2"/>
                </a:solidFill>
              </a:rPr>
              <a:t>the type of data stored in each field (such as numbers, text, or dates),</a:t>
            </a:r>
          </a:p>
          <a:p>
            <a:r>
              <a:rPr lang="en-US" sz="2400" dirty="0">
                <a:solidFill>
                  <a:schemeClr val="bg2"/>
                </a:solidFill>
              </a:rPr>
              <a:t>a short description of each field.</a:t>
            </a:r>
          </a:p>
          <a:p>
            <a:pPr marL="0" indent="0">
              <a:buNone/>
            </a:pPr>
            <a:endParaRPr lang="en-CA" sz="2400" dirty="0">
              <a:solidFill>
                <a:schemeClr val="bg2"/>
              </a:solidFill>
            </a:endParaRPr>
          </a:p>
        </p:txBody>
      </p:sp>
      <p:sp>
        <p:nvSpPr>
          <p:cNvPr id="14" name="Rectangle 13">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5385691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Title 3">
            <a:extLst>
              <a:ext uri="{FF2B5EF4-FFF2-40B4-BE49-F238E27FC236}">
                <a16:creationId xmlns:a16="http://schemas.microsoft.com/office/drawing/2014/main" id="{1B7C0853-530B-D0F2-0712-CED74059803A}"/>
              </a:ext>
            </a:extLst>
          </p:cNvPr>
          <p:cNvSpPr>
            <a:spLocks noGrp="1"/>
          </p:cNvSpPr>
          <p:nvPr>
            <p:ph type="title"/>
          </p:nvPr>
        </p:nvSpPr>
        <p:spPr>
          <a:xfrm>
            <a:off x="838199" y="669925"/>
            <a:ext cx="5450634" cy="1325563"/>
          </a:xfrm>
        </p:spPr>
        <p:txBody>
          <a:bodyPr anchor="b">
            <a:normAutofit/>
          </a:bodyPr>
          <a:lstStyle/>
          <a:p>
            <a:pPr algn="r"/>
            <a:r>
              <a:rPr lang="en-CA" sz="2800" dirty="0">
                <a:solidFill>
                  <a:schemeClr val="bg1"/>
                </a:solidFill>
              </a:rPr>
              <a:t>COMP1631 Advanced Spreadsheets – Winter 2024 – Section 06</a:t>
            </a:r>
          </a:p>
        </p:txBody>
      </p:sp>
      <p:cxnSp>
        <p:nvCxnSpPr>
          <p:cNvPr id="12" name="Straight Connector 11">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 name="Content Placeholder 4" descr="An Excel workbook is open, and an Employees worksheet is selected. Each row of the worksheet is a record. Each column of the worksheet is a field that displays a heading with the field name.">
            <a:extLst>
              <a:ext uri="{FF2B5EF4-FFF2-40B4-BE49-F238E27FC236}">
                <a16:creationId xmlns:a16="http://schemas.microsoft.com/office/drawing/2014/main" id="{AA648EB8-8641-A570-7A43-B97AFF1DD87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45030" y="2172486"/>
            <a:ext cx="10713104" cy="4218975"/>
          </a:xfrm>
          <a:prstGeom prst="rect">
            <a:avLst/>
          </a:prstGeom>
        </p:spPr>
      </p:pic>
    </p:spTree>
    <p:extLst>
      <p:ext uri="{BB962C8B-B14F-4D97-AF65-F5344CB8AC3E}">
        <p14:creationId xmlns:p14="http://schemas.microsoft.com/office/powerpoint/2010/main" val="22833398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Title 3">
            <a:extLst>
              <a:ext uri="{FF2B5EF4-FFF2-40B4-BE49-F238E27FC236}">
                <a16:creationId xmlns:a16="http://schemas.microsoft.com/office/drawing/2014/main" id="{1B7C0853-530B-D0F2-0712-CED74059803A}"/>
              </a:ext>
            </a:extLst>
          </p:cNvPr>
          <p:cNvSpPr>
            <a:spLocks noGrp="1"/>
          </p:cNvSpPr>
          <p:nvPr>
            <p:ph type="title"/>
          </p:nvPr>
        </p:nvSpPr>
        <p:spPr>
          <a:xfrm>
            <a:off x="838199" y="669925"/>
            <a:ext cx="5450634" cy="1325563"/>
          </a:xfrm>
        </p:spPr>
        <p:txBody>
          <a:bodyPr anchor="b">
            <a:normAutofit/>
          </a:bodyPr>
          <a:lstStyle/>
          <a:p>
            <a:pPr algn="r"/>
            <a:r>
              <a:rPr lang="en-CA" sz="2800" dirty="0">
                <a:solidFill>
                  <a:schemeClr val="bg1"/>
                </a:solidFill>
              </a:rPr>
              <a:t>COMP1631 Advanced Spreadsheets – Winter 2024 – Section 06</a:t>
            </a:r>
          </a:p>
        </p:txBody>
      </p:sp>
      <p:cxnSp>
        <p:nvCxnSpPr>
          <p:cNvPr id="12" name="Straight Connector 11">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456904E3-4734-B320-4E37-F6D1034044DE}"/>
              </a:ext>
            </a:extLst>
          </p:cNvPr>
          <p:cNvSpPr>
            <a:spLocks noGrp="1"/>
          </p:cNvSpPr>
          <p:nvPr>
            <p:ph idx="1"/>
          </p:nvPr>
        </p:nvSpPr>
        <p:spPr>
          <a:xfrm>
            <a:off x="1392667" y="2398957"/>
            <a:ext cx="9406666" cy="3526144"/>
          </a:xfrm>
        </p:spPr>
        <p:txBody>
          <a:bodyPr>
            <a:normAutofit/>
          </a:bodyPr>
          <a:lstStyle/>
          <a:p>
            <a:pPr marL="0" indent="0">
              <a:buNone/>
            </a:pPr>
            <a:r>
              <a:rPr lang="en-US" sz="2000" dirty="0">
                <a:solidFill>
                  <a:schemeClr val="bg2"/>
                </a:solidFill>
                <a:highlight>
                  <a:srgbClr val="FF0000"/>
                </a:highlight>
              </a:rPr>
              <a:t>Quick Quiz 1</a:t>
            </a:r>
          </a:p>
          <a:p>
            <a:pPr marL="0" indent="0">
              <a:buNone/>
            </a:pPr>
            <a:r>
              <a:rPr lang="en-US" sz="2000" dirty="0">
                <a:solidFill>
                  <a:schemeClr val="bg2"/>
                </a:solidFill>
              </a:rPr>
              <a:t>Group Response:</a:t>
            </a:r>
          </a:p>
          <a:p>
            <a:pPr marL="342900" marR="0" lvl="0" indent="-342900">
              <a:spcBef>
                <a:spcPts val="0"/>
              </a:spcBef>
              <a:spcAft>
                <a:spcPts val="0"/>
              </a:spcAft>
              <a:buFont typeface="Symbol" panose="05050102010706020507" pitchFamily="18" charset="2"/>
              <a:buChar char=""/>
            </a:pPr>
            <a:r>
              <a:rPr lang="en-US" sz="1800" dirty="0">
                <a:solidFill>
                  <a:schemeClr val="bg2"/>
                </a:solidFill>
                <a:effectLst/>
                <a:latin typeface="Sylfaen" panose="010A0502050306030303" pitchFamily="18" charset="0"/>
                <a:ea typeface="Times New Roman" panose="02020603050405020304" pitchFamily="18" charset="0"/>
              </a:rPr>
              <a:t>The first row of a data range is known as the ___________ row. </a:t>
            </a:r>
          </a:p>
          <a:p>
            <a:pPr marL="342900" marR="0" lvl="0" indent="-342900">
              <a:spcBef>
                <a:spcPts val="0"/>
              </a:spcBef>
              <a:spcAft>
                <a:spcPts val="0"/>
              </a:spcAft>
              <a:buFont typeface="Symbol" panose="05050102010706020507" pitchFamily="18" charset="2"/>
              <a:buChar char=""/>
            </a:pPr>
            <a:r>
              <a:rPr lang="en-US" sz="1800" dirty="0">
                <a:solidFill>
                  <a:schemeClr val="bg2"/>
                </a:solidFill>
                <a:effectLst/>
                <a:latin typeface="Sylfaen" panose="010A0502050306030303" pitchFamily="18" charset="0"/>
                <a:ea typeface="Times New Roman" panose="02020603050405020304" pitchFamily="18" charset="0"/>
              </a:rPr>
              <a:t>What is a data definition table? </a:t>
            </a:r>
            <a:endParaRPr lang="en-CA" sz="1800" dirty="0">
              <a:solidFill>
                <a:schemeClr val="bg2"/>
              </a:solidFill>
              <a:effectLst/>
              <a:latin typeface="Times New Roman" panose="02020603050405020304" pitchFamily="18" charset="0"/>
              <a:ea typeface="Times New Roman" panose="02020603050405020304" pitchFamily="18" charset="0"/>
            </a:endParaRPr>
          </a:p>
          <a:p>
            <a:pPr marL="0" indent="0">
              <a:buNone/>
            </a:pPr>
            <a:endParaRPr lang="en-US" sz="1800" dirty="0">
              <a:solidFill>
                <a:schemeClr val="bg2"/>
              </a:solidFill>
              <a:effectLst/>
              <a:latin typeface="Sylfaen" panose="010A0502050306030303" pitchFamily="18" charset="0"/>
              <a:ea typeface="Times New Roman" panose="02020603050405020304" pitchFamily="18" charset="0"/>
            </a:endParaRPr>
          </a:p>
          <a:p>
            <a:pPr marL="0" indent="0">
              <a:buNone/>
            </a:pPr>
            <a:r>
              <a:rPr lang="en-US" sz="1800" dirty="0">
                <a:solidFill>
                  <a:schemeClr val="bg2"/>
                </a:solidFill>
                <a:effectLst/>
                <a:latin typeface="Sylfaen" panose="010A0502050306030303" pitchFamily="18" charset="0"/>
                <a:ea typeface="Times New Roman" panose="02020603050405020304" pitchFamily="18" charset="0"/>
              </a:rPr>
              <a:t>Class Discussion: </a:t>
            </a:r>
          </a:p>
          <a:p>
            <a:pPr marL="0" indent="0">
              <a:buNone/>
            </a:pPr>
            <a:r>
              <a:rPr lang="en-US" sz="1800" dirty="0">
                <a:solidFill>
                  <a:schemeClr val="bg2"/>
                </a:solidFill>
                <a:effectLst/>
                <a:latin typeface="Sylfaen" panose="010A0502050306030303" pitchFamily="18" charset="0"/>
                <a:ea typeface="Times New Roman" panose="02020603050405020304" pitchFamily="18" charset="0"/>
              </a:rPr>
              <a:t>What are the guidelines discussed in this module to keep in mind when you set up your worksheet? </a:t>
            </a:r>
            <a:endParaRPr lang="en-CA" sz="2000" dirty="0">
              <a:solidFill>
                <a:schemeClr val="bg2"/>
              </a:solidFill>
            </a:endParaRPr>
          </a:p>
        </p:txBody>
      </p:sp>
      <p:sp>
        <p:nvSpPr>
          <p:cNvPr id="14" name="Rectangle 13">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8580914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Title 3">
            <a:extLst>
              <a:ext uri="{FF2B5EF4-FFF2-40B4-BE49-F238E27FC236}">
                <a16:creationId xmlns:a16="http://schemas.microsoft.com/office/drawing/2014/main" id="{1B7C0853-530B-D0F2-0712-CED74059803A}"/>
              </a:ext>
            </a:extLst>
          </p:cNvPr>
          <p:cNvSpPr>
            <a:spLocks noGrp="1"/>
          </p:cNvSpPr>
          <p:nvPr>
            <p:ph type="title"/>
          </p:nvPr>
        </p:nvSpPr>
        <p:spPr>
          <a:xfrm>
            <a:off x="838199" y="669925"/>
            <a:ext cx="5450634" cy="1325563"/>
          </a:xfrm>
        </p:spPr>
        <p:txBody>
          <a:bodyPr anchor="b">
            <a:normAutofit/>
          </a:bodyPr>
          <a:lstStyle/>
          <a:p>
            <a:pPr algn="r"/>
            <a:r>
              <a:rPr lang="en-CA" sz="2800" dirty="0">
                <a:solidFill>
                  <a:schemeClr val="bg1"/>
                </a:solidFill>
              </a:rPr>
              <a:t>COMP1631 Advanced Spreadsheets – Winter 2024 – Section 06</a:t>
            </a:r>
          </a:p>
        </p:txBody>
      </p:sp>
      <p:cxnSp>
        <p:nvCxnSpPr>
          <p:cNvPr id="12" name="Straight Connector 11">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456904E3-4734-B320-4E37-F6D1034044DE}"/>
              </a:ext>
            </a:extLst>
          </p:cNvPr>
          <p:cNvSpPr>
            <a:spLocks noGrp="1"/>
          </p:cNvSpPr>
          <p:nvPr>
            <p:ph idx="1"/>
          </p:nvPr>
        </p:nvSpPr>
        <p:spPr>
          <a:xfrm>
            <a:off x="1392667" y="2398957"/>
            <a:ext cx="9406666" cy="3526144"/>
          </a:xfrm>
        </p:spPr>
        <p:txBody>
          <a:bodyPr>
            <a:normAutofit/>
          </a:bodyPr>
          <a:lstStyle/>
          <a:p>
            <a:pPr marL="0" indent="0">
              <a:buNone/>
            </a:pPr>
            <a:r>
              <a:rPr lang="en-US" sz="2000" dirty="0">
                <a:solidFill>
                  <a:schemeClr val="bg2"/>
                </a:solidFill>
              </a:rPr>
              <a:t>Group Response:</a:t>
            </a:r>
          </a:p>
          <a:p>
            <a:pPr marL="342900" marR="0" lvl="0" indent="-342900">
              <a:spcBef>
                <a:spcPts val="0"/>
              </a:spcBef>
              <a:spcAft>
                <a:spcPts val="0"/>
              </a:spcAft>
              <a:buFont typeface="Symbol" panose="05050102010706020507" pitchFamily="18" charset="2"/>
              <a:buChar char=""/>
            </a:pPr>
            <a:r>
              <a:rPr lang="en-US" sz="1800" dirty="0">
                <a:solidFill>
                  <a:schemeClr val="bg2"/>
                </a:solidFill>
                <a:effectLst/>
                <a:latin typeface="Sylfaen" panose="010A0502050306030303" pitchFamily="18" charset="0"/>
                <a:ea typeface="Times New Roman" panose="02020603050405020304" pitchFamily="18" charset="0"/>
              </a:rPr>
              <a:t>The first row of a data range is known as the ___________ row. (Answer: header)</a:t>
            </a:r>
            <a:endParaRPr lang="en-CA" sz="1800" dirty="0">
              <a:solidFill>
                <a:schemeClr val="bg2"/>
              </a:solidFill>
              <a:effectLst/>
              <a:latin typeface="Times New Roman" panose="02020603050405020304" pitchFamily="18" charset="0"/>
              <a:ea typeface="Times New Roman" panose="02020603050405020304" pitchFamily="18" charset="0"/>
            </a:endParaRPr>
          </a:p>
          <a:p>
            <a:pPr marL="342900" marR="0" lvl="0" indent="-342900">
              <a:spcBef>
                <a:spcPts val="0"/>
              </a:spcBef>
              <a:spcAft>
                <a:spcPts val="0"/>
              </a:spcAft>
              <a:buFont typeface="Symbol" panose="05050102010706020507" pitchFamily="18" charset="2"/>
              <a:buChar char=""/>
            </a:pPr>
            <a:r>
              <a:rPr lang="en-US" sz="1800" dirty="0">
                <a:solidFill>
                  <a:schemeClr val="bg2"/>
                </a:solidFill>
                <a:effectLst/>
                <a:latin typeface="Sylfaen" panose="010A0502050306030303" pitchFamily="18" charset="0"/>
                <a:ea typeface="Times New Roman" panose="02020603050405020304" pitchFamily="18" charset="0"/>
              </a:rPr>
              <a:t>What is a data definition table? (Answer: A data definition table lists the fields included with each record, the type of data stored in each field, and a short description of each field.)</a:t>
            </a:r>
            <a:endParaRPr lang="en-CA" sz="1800" dirty="0">
              <a:solidFill>
                <a:schemeClr val="bg2"/>
              </a:solidFill>
              <a:effectLst/>
              <a:latin typeface="Times New Roman" panose="02020603050405020304" pitchFamily="18" charset="0"/>
              <a:ea typeface="Times New Roman" panose="02020603050405020304" pitchFamily="18" charset="0"/>
            </a:endParaRPr>
          </a:p>
          <a:p>
            <a:pPr marL="0" indent="0">
              <a:buNone/>
            </a:pPr>
            <a:endParaRPr lang="en-US" sz="2000" dirty="0">
              <a:solidFill>
                <a:schemeClr val="bg2"/>
              </a:solidFill>
            </a:endParaRPr>
          </a:p>
          <a:p>
            <a:pPr marL="0" indent="0">
              <a:buNone/>
            </a:pPr>
            <a:r>
              <a:rPr lang="en-US" sz="1800" dirty="0">
                <a:solidFill>
                  <a:schemeClr val="bg2"/>
                </a:solidFill>
                <a:effectLst/>
                <a:latin typeface="Sylfaen" panose="010A0502050306030303" pitchFamily="18" charset="0"/>
                <a:ea typeface="Times New Roman" panose="02020603050405020304" pitchFamily="18" charset="0"/>
              </a:rPr>
              <a:t>Class Discussion: What are the guidelines discussed in this module to keep in mind when you set up your worksheet? </a:t>
            </a:r>
          </a:p>
          <a:p>
            <a:pPr marL="0" indent="0">
              <a:buNone/>
            </a:pPr>
            <a:r>
              <a:rPr lang="en-US" sz="1800" dirty="0">
                <a:solidFill>
                  <a:schemeClr val="bg2"/>
                </a:solidFill>
                <a:effectLst/>
                <a:latin typeface="Sylfaen" panose="010A0502050306030303" pitchFamily="18" charset="0"/>
                <a:ea typeface="Times New Roman" panose="02020603050405020304" pitchFamily="18" charset="0"/>
              </a:rPr>
              <a:t>(Answer: </a:t>
            </a:r>
            <a:r>
              <a:rPr lang="en-US" sz="1800" dirty="0">
                <a:solidFill>
                  <a:schemeClr val="bg2"/>
                </a:solidFill>
                <a:effectLst/>
                <a:latin typeface="Times New Roman" panose="02020603050405020304" pitchFamily="18" charset="0"/>
                <a:ea typeface="Times New Roman" panose="02020603050405020304" pitchFamily="18" charset="0"/>
              </a:rPr>
              <a:t>Use short, descriptive field names that are easy to remember and fit more fields in the window without scrolling. Distinguish field names from the data records with different colors and font styles. Break fields into single units of information, such as one field for the city name and another field for the state name. Separate the data range from other information in the worksheet with at least one blank row and one blank column.)</a:t>
            </a:r>
            <a:endParaRPr lang="en-CA" sz="1800" dirty="0">
              <a:solidFill>
                <a:schemeClr val="bg2"/>
              </a:solidFill>
              <a:effectLst/>
              <a:latin typeface="Times New Roman" panose="02020603050405020304" pitchFamily="18" charset="0"/>
              <a:ea typeface="Times New Roman" panose="02020603050405020304" pitchFamily="18" charset="0"/>
            </a:endParaRPr>
          </a:p>
          <a:p>
            <a:pPr marL="0" indent="0">
              <a:buNone/>
            </a:pPr>
            <a:endParaRPr lang="en-CA" sz="2000" dirty="0">
              <a:solidFill>
                <a:schemeClr val="bg2"/>
              </a:solidFill>
            </a:endParaRPr>
          </a:p>
        </p:txBody>
      </p:sp>
      <p:sp>
        <p:nvSpPr>
          <p:cNvPr id="14" name="Rectangle 13">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928457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Title 3">
            <a:extLst>
              <a:ext uri="{FF2B5EF4-FFF2-40B4-BE49-F238E27FC236}">
                <a16:creationId xmlns:a16="http://schemas.microsoft.com/office/drawing/2014/main" id="{1B7C0853-530B-D0F2-0712-CED74059803A}"/>
              </a:ext>
            </a:extLst>
          </p:cNvPr>
          <p:cNvSpPr>
            <a:spLocks noGrp="1"/>
          </p:cNvSpPr>
          <p:nvPr>
            <p:ph type="title"/>
          </p:nvPr>
        </p:nvSpPr>
        <p:spPr>
          <a:xfrm>
            <a:off x="838199" y="669925"/>
            <a:ext cx="5450634" cy="1325563"/>
          </a:xfrm>
        </p:spPr>
        <p:txBody>
          <a:bodyPr anchor="b">
            <a:normAutofit/>
          </a:bodyPr>
          <a:lstStyle/>
          <a:p>
            <a:pPr algn="r"/>
            <a:r>
              <a:rPr lang="en-CA" sz="2800" dirty="0">
                <a:solidFill>
                  <a:schemeClr val="bg1"/>
                </a:solidFill>
              </a:rPr>
              <a:t>COMP1631 Advanced Spreadsheets – Winter 2024 – Section 06</a:t>
            </a:r>
          </a:p>
        </p:txBody>
      </p:sp>
      <p:cxnSp>
        <p:nvCxnSpPr>
          <p:cNvPr id="12" name="Straight Connector 11">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456904E3-4734-B320-4E37-F6D1034044DE}"/>
              </a:ext>
            </a:extLst>
          </p:cNvPr>
          <p:cNvSpPr>
            <a:spLocks noGrp="1"/>
          </p:cNvSpPr>
          <p:nvPr>
            <p:ph idx="1"/>
          </p:nvPr>
        </p:nvSpPr>
        <p:spPr>
          <a:xfrm>
            <a:off x="1392667" y="2398957"/>
            <a:ext cx="9406666" cy="3526144"/>
          </a:xfrm>
        </p:spPr>
        <p:txBody>
          <a:bodyPr>
            <a:normAutofit lnSpcReduction="10000"/>
          </a:bodyPr>
          <a:lstStyle/>
          <a:p>
            <a:pPr marL="0" indent="0">
              <a:buNone/>
            </a:pPr>
            <a:r>
              <a:rPr lang="en-US" sz="2800" dirty="0">
                <a:solidFill>
                  <a:schemeClr val="bg1"/>
                </a:solidFill>
                <a:highlight>
                  <a:srgbClr val="800080"/>
                </a:highlight>
              </a:rPr>
              <a:t>Using Panes to View Data</a:t>
            </a:r>
          </a:p>
          <a:p>
            <a:r>
              <a:rPr lang="en-US" dirty="0">
                <a:solidFill>
                  <a:schemeClr val="bg2"/>
                </a:solidFill>
              </a:rPr>
              <a:t>Dividing the Workbook Window into Panes</a:t>
            </a:r>
          </a:p>
          <a:p>
            <a:pPr lvl="1"/>
            <a:r>
              <a:rPr lang="en-US" dirty="0">
                <a:solidFill>
                  <a:schemeClr val="bg2"/>
                </a:solidFill>
              </a:rPr>
              <a:t>Excel can split the workbook window in up to four sections called panes with each pane offering a separate view into the worksheet</a:t>
            </a:r>
          </a:p>
          <a:p>
            <a:r>
              <a:rPr lang="en-US" dirty="0">
                <a:solidFill>
                  <a:schemeClr val="bg2"/>
                </a:solidFill>
              </a:rPr>
              <a:t>Freezing Panes</a:t>
            </a:r>
          </a:p>
          <a:p>
            <a:pPr lvl="1"/>
            <a:r>
              <a:rPr lang="en-US" dirty="0">
                <a:solidFill>
                  <a:schemeClr val="bg2"/>
                </a:solidFill>
              </a:rPr>
              <a:t>When you freeze a pane, its contents are always visible though you cannot scroll within it. You can freeze the panes located to the top and left of a selected cell, allowing scrolling within the lower-right pane</a:t>
            </a:r>
          </a:p>
          <a:p>
            <a:pPr marL="0" indent="0">
              <a:buNone/>
            </a:pPr>
            <a:endParaRPr lang="en-US" sz="2800" dirty="0">
              <a:solidFill>
                <a:schemeClr val="bg1"/>
              </a:solidFill>
              <a:highlight>
                <a:srgbClr val="FF0000"/>
              </a:highlight>
            </a:endParaRPr>
          </a:p>
        </p:txBody>
      </p:sp>
      <p:sp>
        <p:nvSpPr>
          <p:cNvPr id="14" name="Rectangle 13">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8958032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Title 3">
            <a:extLst>
              <a:ext uri="{FF2B5EF4-FFF2-40B4-BE49-F238E27FC236}">
                <a16:creationId xmlns:a16="http://schemas.microsoft.com/office/drawing/2014/main" id="{1B7C0853-530B-D0F2-0712-CED74059803A}"/>
              </a:ext>
            </a:extLst>
          </p:cNvPr>
          <p:cNvSpPr>
            <a:spLocks noGrp="1"/>
          </p:cNvSpPr>
          <p:nvPr>
            <p:ph type="title"/>
          </p:nvPr>
        </p:nvSpPr>
        <p:spPr>
          <a:xfrm>
            <a:off x="838199" y="669925"/>
            <a:ext cx="5450634" cy="1325563"/>
          </a:xfrm>
        </p:spPr>
        <p:txBody>
          <a:bodyPr anchor="b">
            <a:normAutofit/>
          </a:bodyPr>
          <a:lstStyle/>
          <a:p>
            <a:pPr algn="r"/>
            <a:r>
              <a:rPr lang="en-CA" sz="2800" dirty="0">
                <a:solidFill>
                  <a:schemeClr val="bg1"/>
                </a:solidFill>
              </a:rPr>
              <a:t>COMP1631 Advanced Spreadsheets – Winter 2024 – Section 06</a:t>
            </a:r>
          </a:p>
        </p:txBody>
      </p:sp>
      <p:cxnSp>
        <p:nvCxnSpPr>
          <p:cNvPr id="12" name="Straight Connector 11">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 name="Content Placeholder 5" descr="An Excel worksheet is split into four panes. An Excel workbook titled M P underscore EX underscore 6 underscore Ortho dot x l s x is open in the Excel window. In the View tab, the Split button in the Window group is selected. Note: The split button splits the workbook window into panes. A vertical split bar separates columns C and H. A horizontal split bar separates rows 4 and 70. The workbook has two horizontal and two vertical scroll bars. Row 72 contains employment data about an employee named Sherri Nelson.">
            <a:extLst>
              <a:ext uri="{FF2B5EF4-FFF2-40B4-BE49-F238E27FC236}">
                <a16:creationId xmlns:a16="http://schemas.microsoft.com/office/drawing/2014/main" id="{A82CB90D-AD0A-D652-5B78-16473AC9725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71471" y="2213699"/>
            <a:ext cx="7801948" cy="4181331"/>
          </a:xfrm>
          <a:prstGeom prst="rect">
            <a:avLst/>
          </a:prstGeom>
        </p:spPr>
      </p:pic>
    </p:spTree>
    <p:extLst>
      <p:ext uri="{BB962C8B-B14F-4D97-AF65-F5344CB8AC3E}">
        <p14:creationId xmlns:p14="http://schemas.microsoft.com/office/powerpoint/2010/main" val="31451128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Title 3">
            <a:extLst>
              <a:ext uri="{FF2B5EF4-FFF2-40B4-BE49-F238E27FC236}">
                <a16:creationId xmlns:a16="http://schemas.microsoft.com/office/drawing/2014/main" id="{1B7C0853-530B-D0F2-0712-CED74059803A}"/>
              </a:ext>
            </a:extLst>
          </p:cNvPr>
          <p:cNvSpPr>
            <a:spLocks noGrp="1"/>
          </p:cNvSpPr>
          <p:nvPr>
            <p:ph type="title"/>
          </p:nvPr>
        </p:nvSpPr>
        <p:spPr>
          <a:xfrm>
            <a:off x="838199" y="669925"/>
            <a:ext cx="5450634" cy="1325563"/>
          </a:xfrm>
        </p:spPr>
        <p:txBody>
          <a:bodyPr anchor="b">
            <a:normAutofit/>
          </a:bodyPr>
          <a:lstStyle/>
          <a:p>
            <a:pPr algn="r"/>
            <a:r>
              <a:rPr lang="en-CA" sz="2800" dirty="0">
                <a:solidFill>
                  <a:schemeClr val="bg1"/>
                </a:solidFill>
              </a:rPr>
              <a:t>COMP1631 Advanced Spreadsheets – Winter 2024 – Section 06</a:t>
            </a:r>
          </a:p>
        </p:txBody>
      </p:sp>
      <p:cxnSp>
        <p:nvCxnSpPr>
          <p:cNvPr id="12" name="Straight Connector 11">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3" name="Content Placeholder 2">
            <a:extLst>
              <a:ext uri="{FF2B5EF4-FFF2-40B4-BE49-F238E27FC236}">
                <a16:creationId xmlns:a16="http://schemas.microsoft.com/office/drawing/2014/main" id="{F4178387-7D9F-80D1-EBDC-98F13229A4FD}"/>
              </a:ext>
            </a:extLst>
          </p:cNvPr>
          <p:cNvPicPr>
            <a:picLocks noGrp="1" noChangeAspect="1"/>
          </p:cNvPicPr>
          <p:nvPr>
            <p:ph idx="1"/>
          </p:nvPr>
        </p:nvPicPr>
        <p:blipFill>
          <a:blip r:embed="rId2"/>
          <a:stretch>
            <a:fillRect/>
          </a:stretch>
        </p:blipFill>
        <p:spPr>
          <a:xfrm>
            <a:off x="1392238" y="2620263"/>
            <a:ext cx="9407525" cy="3082736"/>
          </a:xfrm>
        </p:spPr>
      </p:pic>
      <p:sp>
        <p:nvSpPr>
          <p:cNvPr id="14" name="Rectangle 13">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528258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Title 3">
            <a:extLst>
              <a:ext uri="{FF2B5EF4-FFF2-40B4-BE49-F238E27FC236}">
                <a16:creationId xmlns:a16="http://schemas.microsoft.com/office/drawing/2014/main" id="{1B7C0853-530B-D0F2-0712-CED74059803A}"/>
              </a:ext>
            </a:extLst>
          </p:cNvPr>
          <p:cNvSpPr>
            <a:spLocks noGrp="1"/>
          </p:cNvSpPr>
          <p:nvPr>
            <p:ph type="title"/>
          </p:nvPr>
        </p:nvSpPr>
        <p:spPr>
          <a:xfrm>
            <a:off x="838199" y="669925"/>
            <a:ext cx="5450634" cy="1325563"/>
          </a:xfrm>
        </p:spPr>
        <p:txBody>
          <a:bodyPr anchor="b">
            <a:normAutofit/>
          </a:bodyPr>
          <a:lstStyle/>
          <a:p>
            <a:pPr algn="r"/>
            <a:r>
              <a:rPr lang="en-CA" sz="2800" dirty="0">
                <a:solidFill>
                  <a:schemeClr val="bg1"/>
                </a:solidFill>
              </a:rPr>
              <a:t>COMP1631 Advanced Spreadsheets – Winter 2024 – Section 06</a:t>
            </a:r>
          </a:p>
        </p:txBody>
      </p:sp>
      <p:cxnSp>
        <p:nvCxnSpPr>
          <p:cNvPr id="12" name="Straight Connector 11">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Content Placeholder 4">
            <a:extLst>
              <a:ext uri="{FF2B5EF4-FFF2-40B4-BE49-F238E27FC236}">
                <a16:creationId xmlns:a16="http://schemas.microsoft.com/office/drawing/2014/main" id="{32987EA4-5A2A-F16F-5D89-9817966F0151}"/>
              </a:ext>
            </a:extLst>
          </p:cNvPr>
          <p:cNvSpPr>
            <a:spLocks noGrp="1"/>
          </p:cNvSpPr>
          <p:nvPr>
            <p:ph idx="1"/>
          </p:nvPr>
        </p:nvSpPr>
        <p:spPr/>
        <p:txBody>
          <a:bodyPr/>
          <a:lstStyle/>
          <a:p>
            <a:endParaRPr lang="en-CA"/>
          </a:p>
        </p:txBody>
      </p:sp>
      <p:pic>
        <p:nvPicPr>
          <p:cNvPr id="7" name="Picture 6">
            <a:extLst>
              <a:ext uri="{FF2B5EF4-FFF2-40B4-BE49-F238E27FC236}">
                <a16:creationId xmlns:a16="http://schemas.microsoft.com/office/drawing/2014/main" id="{EF7F2B11-B919-E56A-3524-01D968180E6B}"/>
              </a:ext>
            </a:extLst>
          </p:cNvPr>
          <p:cNvPicPr>
            <a:picLocks noChangeAspect="1"/>
          </p:cNvPicPr>
          <p:nvPr/>
        </p:nvPicPr>
        <p:blipFill>
          <a:blip r:embed="rId2"/>
          <a:stretch>
            <a:fillRect/>
          </a:stretch>
        </p:blipFill>
        <p:spPr>
          <a:xfrm>
            <a:off x="964406" y="2381251"/>
            <a:ext cx="9939017" cy="3826564"/>
          </a:xfrm>
          <a:prstGeom prst="rect">
            <a:avLst/>
          </a:prstGeom>
        </p:spPr>
      </p:pic>
    </p:spTree>
    <p:extLst>
      <p:ext uri="{BB962C8B-B14F-4D97-AF65-F5344CB8AC3E}">
        <p14:creationId xmlns:p14="http://schemas.microsoft.com/office/powerpoint/2010/main" val="33667902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Title 3">
            <a:extLst>
              <a:ext uri="{FF2B5EF4-FFF2-40B4-BE49-F238E27FC236}">
                <a16:creationId xmlns:a16="http://schemas.microsoft.com/office/drawing/2014/main" id="{1B7C0853-530B-D0F2-0712-CED74059803A}"/>
              </a:ext>
            </a:extLst>
          </p:cNvPr>
          <p:cNvSpPr>
            <a:spLocks noGrp="1"/>
          </p:cNvSpPr>
          <p:nvPr>
            <p:ph type="title"/>
          </p:nvPr>
        </p:nvSpPr>
        <p:spPr>
          <a:xfrm>
            <a:off x="838199" y="669925"/>
            <a:ext cx="5450634" cy="1325563"/>
          </a:xfrm>
        </p:spPr>
        <p:txBody>
          <a:bodyPr anchor="b">
            <a:normAutofit/>
          </a:bodyPr>
          <a:lstStyle/>
          <a:p>
            <a:pPr algn="r"/>
            <a:r>
              <a:rPr lang="en-CA" sz="2800" dirty="0">
                <a:solidFill>
                  <a:schemeClr val="bg1"/>
                </a:solidFill>
              </a:rPr>
              <a:t>COMP1631 Advanced Spreadsheets – Winter 2024 – Section 06</a:t>
            </a:r>
          </a:p>
        </p:txBody>
      </p:sp>
      <p:cxnSp>
        <p:nvCxnSpPr>
          <p:cNvPr id="12" name="Straight Connector 11">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456904E3-4734-B320-4E37-F6D1034044DE}"/>
              </a:ext>
            </a:extLst>
          </p:cNvPr>
          <p:cNvSpPr>
            <a:spLocks noGrp="1"/>
          </p:cNvSpPr>
          <p:nvPr>
            <p:ph idx="1"/>
          </p:nvPr>
        </p:nvSpPr>
        <p:spPr>
          <a:xfrm>
            <a:off x="1392667" y="2398957"/>
            <a:ext cx="9406666" cy="3526144"/>
          </a:xfrm>
        </p:spPr>
        <p:txBody>
          <a:bodyPr>
            <a:normAutofit/>
          </a:bodyPr>
          <a:lstStyle/>
          <a:p>
            <a:pPr marL="0" marR="0" lvl="0" indent="0">
              <a:spcBef>
                <a:spcPts val="0"/>
              </a:spcBef>
              <a:spcAft>
                <a:spcPts val="0"/>
              </a:spcAft>
              <a:buNone/>
            </a:pPr>
            <a:r>
              <a:rPr lang="en-US" sz="1800" dirty="0">
                <a:solidFill>
                  <a:schemeClr val="bg2"/>
                </a:solidFill>
                <a:effectLst/>
                <a:highlight>
                  <a:srgbClr val="FF0000"/>
                </a:highlight>
                <a:latin typeface="Sylfaen" panose="010A0502050306030303" pitchFamily="18" charset="0"/>
                <a:ea typeface="Times New Roman" panose="02020603050405020304" pitchFamily="18" charset="0"/>
              </a:rPr>
              <a:t>Quick Quiz 2</a:t>
            </a:r>
            <a:endParaRPr lang="en-CA" sz="1800" dirty="0">
              <a:solidFill>
                <a:schemeClr val="bg2"/>
              </a:solidFill>
              <a:effectLst/>
              <a:highlight>
                <a:srgbClr val="FF0000"/>
              </a:highlight>
              <a:latin typeface="Times New Roman" panose="02020603050405020304" pitchFamily="18" charset="0"/>
              <a:ea typeface="Times New Roman" panose="02020603050405020304" pitchFamily="18" charset="0"/>
            </a:endParaRPr>
          </a:p>
          <a:p>
            <a:pPr marL="342900" marR="0" lvl="0" indent="-342900">
              <a:spcBef>
                <a:spcPts val="0"/>
              </a:spcBef>
              <a:spcAft>
                <a:spcPts val="0"/>
              </a:spcAft>
              <a:buFont typeface="Symbol" panose="05050102010706020507" pitchFamily="18" charset="2"/>
              <a:buChar char=""/>
            </a:pPr>
            <a:r>
              <a:rPr lang="en-US" sz="2400" dirty="0">
                <a:solidFill>
                  <a:schemeClr val="bg2"/>
                </a:solidFill>
                <a:effectLst/>
                <a:latin typeface="Sylfaen" panose="010A0502050306030303" pitchFamily="18" charset="0"/>
                <a:ea typeface="Times New Roman" panose="02020603050405020304" pitchFamily="18" charset="0"/>
              </a:rPr>
              <a:t>True/False: Excel can split the workbook window into three sections, called panes</a:t>
            </a:r>
            <a:endParaRPr lang="en-CA" sz="2400" dirty="0">
              <a:solidFill>
                <a:schemeClr val="bg2"/>
              </a:solidFill>
              <a:effectLst/>
              <a:latin typeface="Times New Roman" panose="02020603050405020304" pitchFamily="18" charset="0"/>
              <a:ea typeface="Times New Roman" panose="02020603050405020304" pitchFamily="18" charset="0"/>
            </a:endParaRPr>
          </a:p>
          <a:p>
            <a:pPr marL="342900" marR="0" lvl="0" indent="-342900">
              <a:spcBef>
                <a:spcPts val="0"/>
              </a:spcBef>
              <a:spcAft>
                <a:spcPts val="0"/>
              </a:spcAft>
              <a:buFont typeface="Symbol" panose="05050102010706020507" pitchFamily="18" charset="2"/>
              <a:buChar char=""/>
            </a:pPr>
            <a:r>
              <a:rPr lang="en-US" sz="2400" dirty="0">
                <a:solidFill>
                  <a:schemeClr val="bg2"/>
                </a:solidFill>
                <a:effectLst/>
                <a:latin typeface="Sylfaen" panose="010A0502050306030303" pitchFamily="18" charset="0"/>
                <a:ea typeface="Times New Roman" panose="02020603050405020304" pitchFamily="18" charset="0"/>
              </a:rPr>
              <a:t>To split the workbook window, click any cell or range in the worksheet and then on the _____ tab, click the Split button. </a:t>
            </a:r>
          </a:p>
          <a:p>
            <a:pPr marL="342900" marR="0" lvl="0" indent="-342900">
              <a:spcBef>
                <a:spcPts val="0"/>
              </a:spcBef>
              <a:spcAft>
                <a:spcPts val="0"/>
              </a:spcAft>
              <a:buFont typeface="Symbol" panose="05050102010706020507" pitchFamily="18" charset="2"/>
              <a:buChar char=""/>
            </a:pPr>
            <a:r>
              <a:rPr lang="en-US" sz="2400" dirty="0">
                <a:solidFill>
                  <a:schemeClr val="bg2"/>
                </a:solidFill>
                <a:effectLst/>
                <a:latin typeface="Sylfaen" panose="010A0502050306030303" pitchFamily="18" charset="0"/>
                <a:ea typeface="Times New Roman" panose="02020603050405020304" pitchFamily="18" charset="0"/>
              </a:rPr>
              <a:t>True/False: You can split the window into vertical panes. </a:t>
            </a:r>
          </a:p>
          <a:p>
            <a:pPr marL="342900" marR="0" lvl="0" indent="-342900">
              <a:spcBef>
                <a:spcPts val="0"/>
              </a:spcBef>
              <a:spcAft>
                <a:spcPts val="0"/>
              </a:spcAft>
              <a:buFont typeface="Symbol" panose="05050102010706020507" pitchFamily="18" charset="2"/>
              <a:buChar char=""/>
            </a:pPr>
            <a:r>
              <a:rPr lang="en-US" sz="2400" dirty="0">
                <a:solidFill>
                  <a:schemeClr val="bg2"/>
                </a:solidFill>
                <a:effectLst/>
                <a:latin typeface="Sylfaen" panose="010A0502050306030303" pitchFamily="18" charset="0"/>
                <a:ea typeface="Times New Roman" panose="02020603050405020304" pitchFamily="18" charset="0"/>
              </a:rPr>
              <a:t>When you ______ a pane, its contents are always visible though you cannot scroll within it. </a:t>
            </a:r>
            <a:endParaRPr lang="en-CA" sz="2400" dirty="0">
              <a:solidFill>
                <a:schemeClr val="bg2"/>
              </a:solidFill>
            </a:endParaRPr>
          </a:p>
        </p:txBody>
      </p:sp>
      <p:sp>
        <p:nvSpPr>
          <p:cNvPr id="14" name="Rectangle 13">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9715000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Title 3">
            <a:extLst>
              <a:ext uri="{FF2B5EF4-FFF2-40B4-BE49-F238E27FC236}">
                <a16:creationId xmlns:a16="http://schemas.microsoft.com/office/drawing/2014/main" id="{1B7C0853-530B-D0F2-0712-CED74059803A}"/>
              </a:ext>
            </a:extLst>
          </p:cNvPr>
          <p:cNvSpPr>
            <a:spLocks noGrp="1"/>
          </p:cNvSpPr>
          <p:nvPr>
            <p:ph type="title"/>
          </p:nvPr>
        </p:nvSpPr>
        <p:spPr>
          <a:xfrm>
            <a:off x="838199" y="669925"/>
            <a:ext cx="5450634" cy="1325563"/>
          </a:xfrm>
        </p:spPr>
        <p:txBody>
          <a:bodyPr anchor="b">
            <a:normAutofit/>
          </a:bodyPr>
          <a:lstStyle/>
          <a:p>
            <a:pPr algn="r"/>
            <a:r>
              <a:rPr lang="en-CA" sz="2800" dirty="0">
                <a:solidFill>
                  <a:schemeClr val="bg1"/>
                </a:solidFill>
              </a:rPr>
              <a:t>COMP1631 Advanced Spreadsheets – Winter 2024 – Section 06</a:t>
            </a:r>
          </a:p>
        </p:txBody>
      </p:sp>
      <p:cxnSp>
        <p:nvCxnSpPr>
          <p:cNvPr id="12" name="Straight Connector 11">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456904E3-4734-B320-4E37-F6D1034044DE}"/>
              </a:ext>
            </a:extLst>
          </p:cNvPr>
          <p:cNvSpPr>
            <a:spLocks noGrp="1"/>
          </p:cNvSpPr>
          <p:nvPr>
            <p:ph idx="1"/>
          </p:nvPr>
        </p:nvSpPr>
        <p:spPr>
          <a:xfrm>
            <a:off x="1392667" y="2398957"/>
            <a:ext cx="9406666" cy="3526144"/>
          </a:xfrm>
        </p:spPr>
        <p:txBody>
          <a:bodyPr>
            <a:normAutofit/>
          </a:bodyPr>
          <a:lstStyle/>
          <a:p>
            <a:pPr marL="342900" marR="0" lvl="0" indent="-342900">
              <a:spcBef>
                <a:spcPts val="0"/>
              </a:spcBef>
              <a:spcAft>
                <a:spcPts val="0"/>
              </a:spcAft>
              <a:buFont typeface="Symbol" panose="05050102010706020507" pitchFamily="18" charset="2"/>
              <a:buChar char=""/>
            </a:pPr>
            <a:r>
              <a:rPr lang="en-US" sz="2400" dirty="0">
                <a:solidFill>
                  <a:schemeClr val="bg2"/>
                </a:solidFill>
                <a:effectLst/>
                <a:latin typeface="Sylfaen" panose="010A0502050306030303" pitchFamily="18" charset="0"/>
                <a:ea typeface="Times New Roman" panose="02020603050405020304" pitchFamily="18" charset="0"/>
              </a:rPr>
              <a:t>True/False: Excel can split the workbook window into three sections, called panes. (Answer: False, four sections)</a:t>
            </a:r>
            <a:endParaRPr lang="en-CA" sz="2400" dirty="0">
              <a:solidFill>
                <a:schemeClr val="bg2"/>
              </a:solidFill>
              <a:effectLst/>
              <a:latin typeface="Times New Roman" panose="02020603050405020304" pitchFamily="18" charset="0"/>
              <a:ea typeface="Times New Roman" panose="02020603050405020304" pitchFamily="18" charset="0"/>
            </a:endParaRPr>
          </a:p>
          <a:p>
            <a:pPr marL="342900" marR="0" lvl="0" indent="-342900">
              <a:spcBef>
                <a:spcPts val="0"/>
              </a:spcBef>
              <a:spcAft>
                <a:spcPts val="0"/>
              </a:spcAft>
              <a:buFont typeface="Symbol" panose="05050102010706020507" pitchFamily="18" charset="2"/>
              <a:buChar char=""/>
            </a:pPr>
            <a:r>
              <a:rPr lang="en-US" sz="2400" dirty="0">
                <a:solidFill>
                  <a:schemeClr val="bg2"/>
                </a:solidFill>
                <a:effectLst/>
                <a:latin typeface="Sylfaen" panose="010A0502050306030303" pitchFamily="18" charset="0"/>
                <a:ea typeface="Times New Roman" panose="02020603050405020304" pitchFamily="18" charset="0"/>
              </a:rPr>
              <a:t>To split the workbook window, click any cell or range in the worksheet and then on the _____ tab, click the Split button. (Answer: View)</a:t>
            </a:r>
            <a:endParaRPr lang="en-CA" sz="2400" dirty="0">
              <a:solidFill>
                <a:schemeClr val="bg2"/>
              </a:solidFill>
              <a:effectLst/>
              <a:latin typeface="Times New Roman" panose="02020603050405020304" pitchFamily="18" charset="0"/>
              <a:ea typeface="Times New Roman" panose="02020603050405020304" pitchFamily="18" charset="0"/>
            </a:endParaRPr>
          </a:p>
          <a:p>
            <a:pPr marL="342900" marR="0" lvl="0" indent="-342900">
              <a:spcBef>
                <a:spcPts val="0"/>
              </a:spcBef>
              <a:spcAft>
                <a:spcPts val="0"/>
              </a:spcAft>
              <a:buFont typeface="Symbol" panose="05050102010706020507" pitchFamily="18" charset="2"/>
              <a:buChar char=""/>
            </a:pPr>
            <a:r>
              <a:rPr lang="en-US" sz="2400" dirty="0">
                <a:solidFill>
                  <a:schemeClr val="bg2"/>
                </a:solidFill>
                <a:effectLst/>
                <a:latin typeface="Sylfaen" panose="010A0502050306030303" pitchFamily="18" charset="0"/>
                <a:ea typeface="Times New Roman" panose="02020603050405020304" pitchFamily="18" charset="0"/>
              </a:rPr>
              <a:t>True/False: You can split the window into vertical panes. (Answer: True)</a:t>
            </a:r>
            <a:endParaRPr lang="en-CA" sz="2400" dirty="0">
              <a:solidFill>
                <a:schemeClr val="bg2"/>
              </a:solidFill>
              <a:effectLst/>
              <a:latin typeface="Times New Roman" panose="02020603050405020304" pitchFamily="18" charset="0"/>
              <a:ea typeface="Times New Roman" panose="02020603050405020304" pitchFamily="18" charset="0"/>
            </a:endParaRPr>
          </a:p>
          <a:p>
            <a:pPr marL="342900" marR="0" lvl="0" indent="-342900">
              <a:spcBef>
                <a:spcPts val="0"/>
              </a:spcBef>
              <a:spcAft>
                <a:spcPts val="0"/>
              </a:spcAft>
              <a:buFont typeface="Symbol" panose="05050102010706020507" pitchFamily="18" charset="2"/>
              <a:buChar char=""/>
            </a:pPr>
            <a:r>
              <a:rPr lang="en-US" sz="2400" dirty="0">
                <a:solidFill>
                  <a:schemeClr val="bg2"/>
                </a:solidFill>
                <a:effectLst/>
                <a:latin typeface="Sylfaen" panose="010A0502050306030303" pitchFamily="18" charset="0"/>
                <a:ea typeface="Times New Roman" panose="02020603050405020304" pitchFamily="18" charset="0"/>
              </a:rPr>
              <a:t>When you ______ a pane, its contents are always visible though you cannot scroll within it. (Answer: freeze)</a:t>
            </a:r>
            <a:endParaRPr lang="en-CA" sz="2400" dirty="0">
              <a:solidFill>
                <a:schemeClr val="bg2"/>
              </a:solidFill>
              <a:effectLst/>
              <a:latin typeface="Times New Roman" panose="02020603050405020304" pitchFamily="18" charset="0"/>
              <a:ea typeface="Times New Roman" panose="02020603050405020304" pitchFamily="18" charset="0"/>
            </a:endParaRPr>
          </a:p>
          <a:p>
            <a:pPr marL="0" indent="0">
              <a:buNone/>
            </a:pPr>
            <a:endParaRPr lang="en-CA" sz="2000" dirty="0">
              <a:solidFill>
                <a:schemeClr val="bg2"/>
              </a:solidFill>
            </a:endParaRPr>
          </a:p>
        </p:txBody>
      </p:sp>
      <p:sp>
        <p:nvSpPr>
          <p:cNvPr id="14" name="Rectangle 13">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3980877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Title 3">
            <a:extLst>
              <a:ext uri="{FF2B5EF4-FFF2-40B4-BE49-F238E27FC236}">
                <a16:creationId xmlns:a16="http://schemas.microsoft.com/office/drawing/2014/main" id="{1B7C0853-530B-D0F2-0712-CED74059803A}"/>
              </a:ext>
            </a:extLst>
          </p:cNvPr>
          <p:cNvSpPr>
            <a:spLocks noGrp="1"/>
          </p:cNvSpPr>
          <p:nvPr>
            <p:ph type="title"/>
          </p:nvPr>
        </p:nvSpPr>
        <p:spPr>
          <a:xfrm>
            <a:off x="838199" y="669925"/>
            <a:ext cx="5450634" cy="1325563"/>
          </a:xfrm>
        </p:spPr>
        <p:txBody>
          <a:bodyPr anchor="b">
            <a:normAutofit/>
          </a:bodyPr>
          <a:lstStyle/>
          <a:p>
            <a:pPr algn="r"/>
            <a:r>
              <a:rPr lang="en-CA" sz="2800" dirty="0">
                <a:solidFill>
                  <a:schemeClr val="bg1"/>
                </a:solidFill>
              </a:rPr>
              <a:t>COMP1631 Advanced Spreadsheets – Winter 2024 – Section 06</a:t>
            </a:r>
          </a:p>
        </p:txBody>
      </p:sp>
      <p:cxnSp>
        <p:nvCxnSpPr>
          <p:cNvPr id="12" name="Straight Connector 11">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456904E3-4734-B320-4E37-F6D1034044DE}"/>
              </a:ext>
            </a:extLst>
          </p:cNvPr>
          <p:cNvSpPr>
            <a:spLocks noGrp="1"/>
          </p:cNvSpPr>
          <p:nvPr>
            <p:ph idx="1"/>
          </p:nvPr>
        </p:nvSpPr>
        <p:spPr>
          <a:xfrm>
            <a:off x="1392667" y="2398956"/>
            <a:ext cx="9406666" cy="3939695"/>
          </a:xfrm>
        </p:spPr>
        <p:txBody>
          <a:bodyPr>
            <a:normAutofit/>
          </a:bodyPr>
          <a:lstStyle/>
          <a:p>
            <a:pPr marL="0" indent="0">
              <a:buNone/>
            </a:pPr>
            <a:r>
              <a:rPr lang="en-CA" sz="2000" dirty="0">
                <a:solidFill>
                  <a:schemeClr val="bg1"/>
                </a:solidFill>
              </a:rPr>
              <a:t>Lecture 4 Tuesday, January 30, 2024</a:t>
            </a:r>
          </a:p>
          <a:p>
            <a:pPr marL="0" indent="0">
              <a:buNone/>
            </a:pPr>
            <a:r>
              <a:rPr lang="en-CA" sz="2000" dirty="0">
                <a:solidFill>
                  <a:schemeClr val="bg1"/>
                </a:solidFill>
              </a:rPr>
              <a:t>Today:</a:t>
            </a:r>
          </a:p>
          <a:p>
            <a:r>
              <a:rPr lang="en-CA" sz="2000" dirty="0">
                <a:solidFill>
                  <a:schemeClr val="bg1"/>
                </a:solidFill>
              </a:rPr>
              <a:t>Module 6 objectives</a:t>
            </a:r>
          </a:p>
          <a:p>
            <a:r>
              <a:rPr lang="en-CA" sz="2000" dirty="0">
                <a:solidFill>
                  <a:schemeClr val="bg1"/>
                </a:solidFill>
              </a:rPr>
              <a:t>Module 6 Case Problem 1 (demo)</a:t>
            </a:r>
          </a:p>
          <a:p>
            <a:r>
              <a:rPr lang="en-CA" sz="2000" dirty="0">
                <a:solidFill>
                  <a:schemeClr val="bg1"/>
                </a:solidFill>
              </a:rPr>
              <a:t>Module 6 Notes</a:t>
            </a:r>
          </a:p>
          <a:p>
            <a:r>
              <a:rPr lang="en-CA" sz="2000" dirty="0">
                <a:solidFill>
                  <a:schemeClr val="bg1"/>
                </a:solidFill>
              </a:rPr>
              <a:t>Excel Module 6 SAM Textbook Project</a:t>
            </a:r>
          </a:p>
        </p:txBody>
      </p:sp>
      <p:sp>
        <p:nvSpPr>
          <p:cNvPr id="14" name="Rectangle 13">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1693636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Title 3">
            <a:extLst>
              <a:ext uri="{FF2B5EF4-FFF2-40B4-BE49-F238E27FC236}">
                <a16:creationId xmlns:a16="http://schemas.microsoft.com/office/drawing/2014/main" id="{1B7C0853-530B-D0F2-0712-CED74059803A}"/>
              </a:ext>
            </a:extLst>
          </p:cNvPr>
          <p:cNvSpPr>
            <a:spLocks noGrp="1"/>
          </p:cNvSpPr>
          <p:nvPr>
            <p:ph type="title"/>
          </p:nvPr>
        </p:nvSpPr>
        <p:spPr>
          <a:xfrm>
            <a:off x="838199" y="669925"/>
            <a:ext cx="5450634" cy="1325563"/>
          </a:xfrm>
        </p:spPr>
        <p:txBody>
          <a:bodyPr anchor="b">
            <a:normAutofit/>
          </a:bodyPr>
          <a:lstStyle/>
          <a:p>
            <a:pPr algn="r"/>
            <a:r>
              <a:rPr lang="en-CA" sz="2800" dirty="0">
                <a:solidFill>
                  <a:schemeClr val="bg1"/>
                </a:solidFill>
              </a:rPr>
              <a:t>COMP1631 Advanced Spreadsheets – Winter 2024 – Section 06</a:t>
            </a:r>
          </a:p>
        </p:txBody>
      </p:sp>
      <p:cxnSp>
        <p:nvCxnSpPr>
          <p:cNvPr id="12" name="Straight Connector 11">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456904E3-4734-B320-4E37-F6D1034044DE}"/>
              </a:ext>
            </a:extLst>
          </p:cNvPr>
          <p:cNvSpPr>
            <a:spLocks noGrp="1"/>
          </p:cNvSpPr>
          <p:nvPr>
            <p:ph idx="1"/>
          </p:nvPr>
        </p:nvSpPr>
        <p:spPr>
          <a:xfrm>
            <a:off x="1392667" y="2398957"/>
            <a:ext cx="9406666" cy="3526144"/>
          </a:xfrm>
        </p:spPr>
        <p:txBody>
          <a:bodyPr>
            <a:normAutofit/>
          </a:bodyPr>
          <a:lstStyle/>
          <a:p>
            <a:pPr marL="0" indent="0">
              <a:buNone/>
            </a:pPr>
            <a:r>
              <a:rPr lang="en-US" sz="2800" dirty="0">
                <a:solidFill>
                  <a:schemeClr val="bg2"/>
                </a:solidFill>
                <a:highlight>
                  <a:srgbClr val="800080"/>
                </a:highlight>
              </a:rPr>
              <a:t>Locating Duplicate Records</a:t>
            </a:r>
          </a:p>
          <a:p>
            <a:r>
              <a:rPr lang="en-US" dirty="0">
                <a:solidFill>
                  <a:schemeClr val="bg2"/>
                </a:solidFill>
              </a:rPr>
              <a:t>When a worksheet has a lot of data, data entry errors are almost sure to occur.</a:t>
            </a:r>
          </a:p>
          <a:p>
            <a:r>
              <a:rPr lang="en-US" dirty="0">
                <a:solidFill>
                  <a:schemeClr val="bg2"/>
                </a:solidFill>
              </a:rPr>
              <a:t>One common error is creating a duplicate record in which the same record appears multiple times in the worksheet.</a:t>
            </a:r>
          </a:p>
          <a:p>
            <a:pPr marL="0" indent="0">
              <a:buNone/>
            </a:pPr>
            <a:endParaRPr lang="en-CA" sz="2000" dirty="0">
              <a:solidFill>
                <a:schemeClr val="bg2"/>
              </a:solidFill>
            </a:endParaRPr>
          </a:p>
        </p:txBody>
      </p:sp>
      <p:sp>
        <p:nvSpPr>
          <p:cNvPr id="14" name="Rectangle 13">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4881785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Title 3">
            <a:extLst>
              <a:ext uri="{FF2B5EF4-FFF2-40B4-BE49-F238E27FC236}">
                <a16:creationId xmlns:a16="http://schemas.microsoft.com/office/drawing/2014/main" id="{1B7C0853-530B-D0F2-0712-CED74059803A}"/>
              </a:ext>
            </a:extLst>
          </p:cNvPr>
          <p:cNvSpPr>
            <a:spLocks noGrp="1"/>
          </p:cNvSpPr>
          <p:nvPr>
            <p:ph type="title"/>
          </p:nvPr>
        </p:nvSpPr>
        <p:spPr>
          <a:xfrm>
            <a:off x="838199" y="669925"/>
            <a:ext cx="5450634" cy="1325563"/>
          </a:xfrm>
        </p:spPr>
        <p:txBody>
          <a:bodyPr anchor="b">
            <a:normAutofit/>
          </a:bodyPr>
          <a:lstStyle/>
          <a:p>
            <a:pPr algn="r"/>
            <a:r>
              <a:rPr lang="en-CA" sz="2800" dirty="0">
                <a:solidFill>
                  <a:schemeClr val="bg1"/>
                </a:solidFill>
              </a:rPr>
              <a:t>COMP1631 Advanced Spreadsheets – Winter 2024 – Section 06</a:t>
            </a:r>
          </a:p>
        </p:txBody>
      </p:sp>
      <p:cxnSp>
        <p:nvCxnSpPr>
          <p:cNvPr id="12" name="Straight Connector 11">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456904E3-4734-B320-4E37-F6D1034044DE}"/>
              </a:ext>
            </a:extLst>
          </p:cNvPr>
          <p:cNvSpPr>
            <a:spLocks noGrp="1"/>
          </p:cNvSpPr>
          <p:nvPr>
            <p:ph idx="1"/>
          </p:nvPr>
        </p:nvSpPr>
        <p:spPr>
          <a:xfrm>
            <a:off x="1392667" y="2398957"/>
            <a:ext cx="9406666" cy="3526144"/>
          </a:xfrm>
        </p:spPr>
        <p:txBody>
          <a:bodyPr>
            <a:normAutofit fontScale="92500" lnSpcReduction="10000"/>
          </a:bodyPr>
          <a:lstStyle/>
          <a:p>
            <a:r>
              <a:rPr lang="en-US" dirty="0">
                <a:solidFill>
                  <a:schemeClr val="bg1"/>
                </a:solidFill>
              </a:rPr>
              <a:t>Highlighting Duplicate Values</a:t>
            </a:r>
          </a:p>
          <a:p>
            <a:pPr lvl="1"/>
            <a:r>
              <a:rPr lang="en-US" dirty="0">
                <a:solidFill>
                  <a:schemeClr val="bg1"/>
                </a:solidFill>
              </a:rPr>
              <a:t>You can use conditional formatting to locate a duplicate record by highlighting duplicate values within a selected range</a:t>
            </a:r>
          </a:p>
          <a:p>
            <a:r>
              <a:rPr lang="en-US" dirty="0">
                <a:solidFill>
                  <a:schemeClr val="bg1"/>
                </a:solidFill>
              </a:rPr>
              <a:t>Removing Duplicate Records</a:t>
            </a:r>
          </a:p>
          <a:p>
            <a:pPr lvl="1"/>
            <a:r>
              <a:rPr lang="en-US" dirty="0">
                <a:solidFill>
                  <a:schemeClr val="bg1"/>
                </a:solidFill>
              </a:rPr>
              <a:t>Click any cell in the data range.</a:t>
            </a:r>
          </a:p>
          <a:p>
            <a:pPr lvl="1"/>
            <a:r>
              <a:rPr lang="en-US" dirty="0">
                <a:solidFill>
                  <a:schemeClr val="bg1"/>
                </a:solidFill>
              </a:rPr>
              <a:t>On the Data tab, in the Data Tools group, click the Remove Duplicates button.</a:t>
            </a:r>
          </a:p>
          <a:p>
            <a:pPr lvl="1"/>
            <a:r>
              <a:rPr lang="en-US" dirty="0">
                <a:solidFill>
                  <a:schemeClr val="bg1"/>
                </a:solidFill>
              </a:rPr>
              <a:t>Select the check boxes for the fields that you want to check for duplicates.</a:t>
            </a:r>
          </a:p>
          <a:p>
            <a:pPr lvl="1"/>
            <a:r>
              <a:rPr lang="en-US" dirty="0">
                <a:solidFill>
                  <a:schemeClr val="bg1"/>
                </a:solidFill>
              </a:rPr>
              <a:t>Click OK to remove records containing duplicates of all of the selected fields.</a:t>
            </a:r>
          </a:p>
          <a:p>
            <a:pPr marL="0" indent="0">
              <a:buNone/>
            </a:pPr>
            <a:endParaRPr lang="en-CA" sz="2000" dirty="0">
              <a:solidFill>
                <a:schemeClr val="bg1"/>
              </a:solidFill>
            </a:endParaRPr>
          </a:p>
        </p:txBody>
      </p:sp>
      <p:sp>
        <p:nvSpPr>
          <p:cNvPr id="14" name="Rectangle 13">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9556555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Title 3">
            <a:extLst>
              <a:ext uri="{FF2B5EF4-FFF2-40B4-BE49-F238E27FC236}">
                <a16:creationId xmlns:a16="http://schemas.microsoft.com/office/drawing/2014/main" id="{1B7C0853-530B-D0F2-0712-CED74059803A}"/>
              </a:ext>
            </a:extLst>
          </p:cNvPr>
          <p:cNvSpPr>
            <a:spLocks noGrp="1"/>
          </p:cNvSpPr>
          <p:nvPr>
            <p:ph type="title"/>
          </p:nvPr>
        </p:nvSpPr>
        <p:spPr>
          <a:xfrm>
            <a:off x="838199" y="669925"/>
            <a:ext cx="5450634" cy="1325563"/>
          </a:xfrm>
        </p:spPr>
        <p:txBody>
          <a:bodyPr anchor="b">
            <a:normAutofit/>
          </a:bodyPr>
          <a:lstStyle/>
          <a:p>
            <a:pPr algn="r"/>
            <a:r>
              <a:rPr lang="en-CA" sz="2800" dirty="0">
                <a:solidFill>
                  <a:schemeClr val="bg1"/>
                </a:solidFill>
              </a:rPr>
              <a:t>COMP1631 Advanced Spreadsheets – Winter 2024 – Section 06</a:t>
            </a:r>
          </a:p>
        </p:txBody>
      </p:sp>
      <p:cxnSp>
        <p:nvCxnSpPr>
          <p:cNvPr id="12" name="Straight Connector 11">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 name="Content Placeholder 4" descr="An Excel workbook shows conditional formatting. An Excel workbook titled N P underscore E X underscore 6 underscore Ortho is open in the Excel window. In the selected Home tab, the Conditional Formatting button in the Styles group sets highlighting of duplicate values. Cells A38 and A39 contain identical employee I Ds for the employees Emma Melendez and Rachel Munoz.">
            <a:extLst>
              <a:ext uri="{FF2B5EF4-FFF2-40B4-BE49-F238E27FC236}">
                <a16:creationId xmlns:a16="http://schemas.microsoft.com/office/drawing/2014/main" id="{06C72643-48B9-3B80-9AC1-86F493E7C99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28750" y="2280634"/>
            <a:ext cx="8610600" cy="4133774"/>
          </a:xfrm>
          <a:prstGeom prst="rect">
            <a:avLst/>
          </a:prstGeom>
        </p:spPr>
      </p:pic>
    </p:spTree>
    <p:extLst>
      <p:ext uri="{BB962C8B-B14F-4D97-AF65-F5344CB8AC3E}">
        <p14:creationId xmlns:p14="http://schemas.microsoft.com/office/powerpoint/2010/main" val="9724060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Title 3">
            <a:extLst>
              <a:ext uri="{FF2B5EF4-FFF2-40B4-BE49-F238E27FC236}">
                <a16:creationId xmlns:a16="http://schemas.microsoft.com/office/drawing/2014/main" id="{1B7C0853-530B-D0F2-0712-CED74059803A}"/>
              </a:ext>
            </a:extLst>
          </p:cNvPr>
          <p:cNvSpPr>
            <a:spLocks noGrp="1"/>
          </p:cNvSpPr>
          <p:nvPr>
            <p:ph type="title"/>
          </p:nvPr>
        </p:nvSpPr>
        <p:spPr>
          <a:xfrm>
            <a:off x="838199" y="669925"/>
            <a:ext cx="5450634" cy="1325563"/>
          </a:xfrm>
        </p:spPr>
        <p:txBody>
          <a:bodyPr anchor="b">
            <a:normAutofit/>
          </a:bodyPr>
          <a:lstStyle/>
          <a:p>
            <a:pPr algn="r"/>
            <a:r>
              <a:rPr lang="en-CA" sz="2800" dirty="0">
                <a:solidFill>
                  <a:schemeClr val="bg1"/>
                </a:solidFill>
              </a:rPr>
              <a:t>COMP1631 Advanced Spreadsheets – Winter 2024 – Section 06</a:t>
            </a:r>
          </a:p>
        </p:txBody>
      </p:sp>
      <p:cxnSp>
        <p:nvCxnSpPr>
          <p:cNvPr id="12" name="Straight Connector 11">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7" name="Content Placeholder 6">
            <a:extLst>
              <a:ext uri="{FF2B5EF4-FFF2-40B4-BE49-F238E27FC236}">
                <a16:creationId xmlns:a16="http://schemas.microsoft.com/office/drawing/2014/main" id="{863256AC-D5F5-092B-92EF-F5A36118B70D}"/>
              </a:ext>
            </a:extLst>
          </p:cNvPr>
          <p:cNvPicPr>
            <a:picLocks noGrp="1" noChangeAspect="1"/>
          </p:cNvPicPr>
          <p:nvPr>
            <p:ph idx="1"/>
          </p:nvPr>
        </p:nvPicPr>
        <p:blipFill>
          <a:blip r:embed="rId2"/>
          <a:stretch>
            <a:fillRect/>
          </a:stretch>
        </p:blipFill>
        <p:spPr>
          <a:xfrm>
            <a:off x="1392238" y="2703903"/>
            <a:ext cx="9407525" cy="2915456"/>
          </a:xfrm>
        </p:spPr>
      </p:pic>
      <p:sp>
        <p:nvSpPr>
          <p:cNvPr id="14" name="Rectangle 13">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2539572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Title 3">
            <a:extLst>
              <a:ext uri="{FF2B5EF4-FFF2-40B4-BE49-F238E27FC236}">
                <a16:creationId xmlns:a16="http://schemas.microsoft.com/office/drawing/2014/main" id="{1B7C0853-530B-D0F2-0712-CED74059803A}"/>
              </a:ext>
            </a:extLst>
          </p:cNvPr>
          <p:cNvSpPr>
            <a:spLocks noGrp="1"/>
          </p:cNvSpPr>
          <p:nvPr>
            <p:ph type="title"/>
          </p:nvPr>
        </p:nvSpPr>
        <p:spPr>
          <a:xfrm>
            <a:off x="838199" y="669925"/>
            <a:ext cx="5450634" cy="1325563"/>
          </a:xfrm>
        </p:spPr>
        <p:txBody>
          <a:bodyPr anchor="b">
            <a:normAutofit/>
          </a:bodyPr>
          <a:lstStyle/>
          <a:p>
            <a:pPr algn="r"/>
            <a:r>
              <a:rPr lang="en-CA" sz="2800" dirty="0">
                <a:solidFill>
                  <a:schemeClr val="bg1"/>
                </a:solidFill>
              </a:rPr>
              <a:t>COMP1631 Advanced Spreadsheets – Winter 2024 – Section 06</a:t>
            </a:r>
          </a:p>
        </p:txBody>
      </p:sp>
      <p:cxnSp>
        <p:nvCxnSpPr>
          <p:cNvPr id="12" name="Straight Connector 11">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3" name="Content Placeholder 2">
            <a:extLst>
              <a:ext uri="{FF2B5EF4-FFF2-40B4-BE49-F238E27FC236}">
                <a16:creationId xmlns:a16="http://schemas.microsoft.com/office/drawing/2014/main" id="{CA0BEA12-5209-3665-81D1-B0A5000092A6}"/>
              </a:ext>
            </a:extLst>
          </p:cNvPr>
          <p:cNvPicPr>
            <a:picLocks noGrp="1" noChangeAspect="1"/>
          </p:cNvPicPr>
          <p:nvPr>
            <p:ph idx="1"/>
          </p:nvPr>
        </p:nvPicPr>
        <p:blipFill>
          <a:blip r:embed="rId2"/>
          <a:stretch>
            <a:fillRect/>
          </a:stretch>
        </p:blipFill>
        <p:spPr>
          <a:xfrm>
            <a:off x="1392238" y="2812583"/>
            <a:ext cx="9407525" cy="2698097"/>
          </a:xfrm>
        </p:spPr>
      </p:pic>
      <p:sp>
        <p:nvSpPr>
          <p:cNvPr id="14" name="Rectangle 13">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6562348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Title 3">
            <a:extLst>
              <a:ext uri="{FF2B5EF4-FFF2-40B4-BE49-F238E27FC236}">
                <a16:creationId xmlns:a16="http://schemas.microsoft.com/office/drawing/2014/main" id="{1B7C0853-530B-D0F2-0712-CED74059803A}"/>
              </a:ext>
            </a:extLst>
          </p:cNvPr>
          <p:cNvSpPr>
            <a:spLocks noGrp="1"/>
          </p:cNvSpPr>
          <p:nvPr>
            <p:ph type="title"/>
          </p:nvPr>
        </p:nvSpPr>
        <p:spPr>
          <a:xfrm>
            <a:off x="838199" y="669925"/>
            <a:ext cx="5450634" cy="1325563"/>
          </a:xfrm>
        </p:spPr>
        <p:txBody>
          <a:bodyPr anchor="b">
            <a:normAutofit/>
          </a:bodyPr>
          <a:lstStyle/>
          <a:p>
            <a:pPr algn="r"/>
            <a:r>
              <a:rPr lang="en-CA" sz="2800" dirty="0">
                <a:solidFill>
                  <a:schemeClr val="bg1"/>
                </a:solidFill>
              </a:rPr>
              <a:t>COMP1631 Advanced Spreadsheets – Winter 2024 – Section 06</a:t>
            </a:r>
          </a:p>
        </p:txBody>
      </p:sp>
      <p:cxnSp>
        <p:nvCxnSpPr>
          <p:cNvPr id="12" name="Straight Connector 11">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456904E3-4734-B320-4E37-F6D1034044DE}"/>
              </a:ext>
            </a:extLst>
          </p:cNvPr>
          <p:cNvSpPr>
            <a:spLocks noGrp="1"/>
          </p:cNvSpPr>
          <p:nvPr>
            <p:ph idx="1"/>
          </p:nvPr>
        </p:nvSpPr>
        <p:spPr>
          <a:xfrm>
            <a:off x="1392667" y="2398957"/>
            <a:ext cx="9406666" cy="3526144"/>
          </a:xfrm>
        </p:spPr>
        <p:txBody>
          <a:bodyPr>
            <a:normAutofit/>
          </a:bodyPr>
          <a:lstStyle/>
          <a:p>
            <a:pPr marL="0" indent="0">
              <a:buNone/>
            </a:pPr>
            <a:r>
              <a:rPr lang="en-US" sz="2000" dirty="0">
                <a:solidFill>
                  <a:schemeClr val="bg1"/>
                </a:solidFill>
              </a:rPr>
              <a:t>In class Demo:</a:t>
            </a:r>
          </a:p>
          <a:p>
            <a:pPr marL="0" indent="0">
              <a:buNone/>
            </a:pPr>
            <a:endParaRPr lang="en-CA" sz="2000" dirty="0">
              <a:solidFill>
                <a:schemeClr val="bg1"/>
              </a:solidFill>
            </a:endParaRPr>
          </a:p>
        </p:txBody>
      </p:sp>
      <p:sp>
        <p:nvSpPr>
          <p:cNvPr id="14" name="Rectangle 13">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a:extLst>
              <a:ext uri="{FF2B5EF4-FFF2-40B4-BE49-F238E27FC236}">
                <a16:creationId xmlns:a16="http://schemas.microsoft.com/office/drawing/2014/main" id="{526346EB-E6C5-64C5-F590-B199B5F644FB}"/>
              </a:ext>
            </a:extLst>
          </p:cNvPr>
          <p:cNvPicPr>
            <a:picLocks noChangeAspect="1"/>
          </p:cNvPicPr>
          <p:nvPr/>
        </p:nvPicPr>
        <p:blipFill>
          <a:blip r:embed="rId2"/>
          <a:stretch>
            <a:fillRect/>
          </a:stretch>
        </p:blipFill>
        <p:spPr>
          <a:xfrm>
            <a:off x="1392667" y="2896987"/>
            <a:ext cx="9780158" cy="1911681"/>
          </a:xfrm>
          <a:prstGeom prst="rect">
            <a:avLst/>
          </a:prstGeom>
        </p:spPr>
      </p:pic>
    </p:spTree>
    <p:extLst>
      <p:ext uri="{BB962C8B-B14F-4D97-AF65-F5344CB8AC3E}">
        <p14:creationId xmlns:p14="http://schemas.microsoft.com/office/powerpoint/2010/main" val="26545063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Title 3">
            <a:extLst>
              <a:ext uri="{FF2B5EF4-FFF2-40B4-BE49-F238E27FC236}">
                <a16:creationId xmlns:a16="http://schemas.microsoft.com/office/drawing/2014/main" id="{1B7C0853-530B-D0F2-0712-CED74059803A}"/>
              </a:ext>
            </a:extLst>
          </p:cNvPr>
          <p:cNvSpPr>
            <a:spLocks noGrp="1"/>
          </p:cNvSpPr>
          <p:nvPr>
            <p:ph type="title"/>
          </p:nvPr>
        </p:nvSpPr>
        <p:spPr>
          <a:xfrm>
            <a:off x="838199" y="669925"/>
            <a:ext cx="5450634" cy="1325563"/>
          </a:xfrm>
        </p:spPr>
        <p:txBody>
          <a:bodyPr anchor="b">
            <a:normAutofit/>
          </a:bodyPr>
          <a:lstStyle/>
          <a:p>
            <a:pPr algn="r"/>
            <a:r>
              <a:rPr lang="en-CA" sz="2800" dirty="0">
                <a:solidFill>
                  <a:schemeClr val="bg1"/>
                </a:solidFill>
              </a:rPr>
              <a:t>COMP1631 Advanced Spreadsheets – Winter 2024 – Section 06</a:t>
            </a:r>
          </a:p>
        </p:txBody>
      </p:sp>
      <p:cxnSp>
        <p:nvCxnSpPr>
          <p:cNvPr id="12" name="Straight Connector 11">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456904E3-4734-B320-4E37-F6D1034044DE}"/>
              </a:ext>
            </a:extLst>
          </p:cNvPr>
          <p:cNvSpPr>
            <a:spLocks noGrp="1"/>
          </p:cNvSpPr>
          <p:nvPr>
            <p:ph idx="1"/>
          </p:nvPr>
        </p:nvSpPr>
        <p:spPr>
          <a:xfrm>
            <a:off x="1392667" y="2398957"/>
            <a:ext cx="9406666" cy="3526144"/>
          </a:xfrm>
        </p:spPr>
        <p:txBody>
          <a:bodyPr>
            <a:normAutofit/>
          </a:bodyPr>
          <a:lstStyle/>
          <a:p>
            <a:pPr marL="0" indent="0">
              <a:buNone/>
            </a:pPr>
            <a:r>
              <a:rPr lang="en-US" sz="2000" dirty="0">
                <a:solidFill>
                  <a:schemeClr val="bg1"/>
                </a:solidFill>
              </a:rPr>
              <a:t>In class Demo:</a:t>
            </a:r>
          </a:p>
          <a:p>
            <a:pPr marL="0" indent="0">
              <a:buNone/>
            </a:pPr>
            <a:endParaRPr lang="en-CA" sz="2000" dirty="0">
              <a:solidFill>
                <a:schemeClr val="bg1"/>
              </a:solidFill>
            </a:endParaRPr>
          </a:p>
        </p:txBody>
      </p:sp>
      <p:sp>
        <p:nvSpPr>
          <p:cNvPr id="14" name="Rectangle 13">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a:extLst>
              <a:ext uri="{FF2B5EF4-FFF2-40B4-BE49-F238E27FC236}">
                <a16:creationId xmlns:a16="http://schemas.microsoft.com/office/drawing/2014/main" id="{CDF5CB21-F194-7531-4C64-45AE1818EA80}"/>
              </a:ext>
            </a:extLst>
          </p:cNvPr>
          <p:cNvPicPr>
            <a:picLocks noChangeAspect="1"/>
          </p:cNvPicPr>
          <p:nvPr/>
        </p:nvPicPr>
        <p:blipFill>
          <a:blip r:embed="rId2"/>
          <a:stretch>
            <a:fillRect/>
          </a:stretch>
        </p:blipFill>
        <p:spPr>
          <a:xfrm>
            <a:off x="1392667" y="4255189"/>
            <a:ext cx="10383831" cy="943191"/>
          </a:xfrm>
          <a:prstGeom prst="rect">
            <a:avLst/>
          </a:prstGeom>
        </p:spPr>
      </p:pic>
      <p:pic>
        <p:nvPicPr>
          <p:cNvPr id="6" name="Picture 5">
            <a:extLst>
              <a:ext uri="{FF2B5EF4-FFF2-40B4-BE49-F238E27FC236}">
                <a16:creationId xmlns:a16="http://schemas.microsoft.com/office/drawing/2014/main" id="{8EE4AAD1-EEA8-7636-2023-BCE43588FF19}"/>
              </a:ext>
            </a:extLst>
          </p:cNvPr>
          <p:cNvPicPr>
            <a:picLocks noChangeAspect="1"/>
          </p:cNvPicPr>
          <p:nvPr/>
        </p:nvPicPr>
        <p:blipFill>
          <a:blip r:embed="rId3"/>
          <a:stretch>
            <a:fillRect/>
          </a:stretch>
        </p:blipFill>
        <p:spPr>
          <a:xfrm>
            <a:off x="1392667" y="2947964"/>
            <a:ext cx="4467849" cy="333422"/>
          </a:xfrm>
          <a:prstGeom prst="rect">
            <a:avLst/>
          </a:prstGeom>
        </p:spPr>
      </p:pic>
      <p:pic>
        <p:nvPicPr>
          <p:cNvPr id="9" name="Picture 8">
            <a:extLst>
              <a:ext uri="{FF2B5EF4-FFF2-40B4-BE49-F238E27FC236}">
                <a16:creationId xmlns:a16="http://schemas.microsoft.com/office/drawing/2014/main" id="{51B547A1-8DD5-191D-F708-9E0D9BE2DA0E}"/>
              </a:ext>
            </a:extLst>
          </p:cNvPr>
          <p:cNvPicPr>
            <a:picLocks noChangeAspect="1"/>
          </p:cNvPicPr>
          <p:nvPr/>
        </p:nvPicPr>
        <p:blipFill>
          <a:blip r:embed="rId4"/>
          <a:stretch>
            <a:fillRect/>
          </a:stretch>
        </p:blipFill>
        <p:spPr>
          <a:xfrm>
            <a:off x="1392667" y="3563674"/>
            <a:ext cx="5125165" cy="342948"/>
          </a:xfrm>
          <a:prstGeom prst="rect">
            <a:avLst/>
          </a:prstGeom>
        </p:spPr>
      </p:pic>
    </p:spTree>
    <p:extLst>
      <p:ext uri="{BB962C8B-B14F-4D97-AF65-F5344CB8AC3E}">
        <p14:creationId xmlns:p14="http://schemas.microsoft.com/office/powerpoint/2010/main" val="34664789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Title 3">
            <a:extLst>
              <a:ext uri="{FF2B5EF4-FFF2-40B4-BE49-F238E27FC236}">
                <a16:creationId xmlns:a16="http://schemas.microsoft.com/office/drawing/2014/main" id="{1B7C0853-530B-D0F2-0712-CED74059803A}"/>
              </a:ext>
            </a:extLst>
          </p:cNvPr>
          <p:cNvSpPr>
            <a:spLocks noGrp="1"/>
          </p:cNvSpPr>
          <p:nvPr>
            <p:ph type="title"/>
          </p:nvPr>
        </p:nvSpPr>
        <p:spPr>
          <a:xfrm>
            <a:off x="838199" y="669925"/>
            <a:ext cx="5450634" cy="1325563"/>
          </a:xfrm>
        </p:spPr>
        <p:txBody>
          <a:bodyPr anchor="b">
            <a:normAutofit/>
          </a:bodyPr>
          <a:lstStyle/>
          <a:p>
            <a:pPr algn="r"/>
            <a:r>
              <a:rPr lang="en-CA" sz="2800" dirty="0">
                <a:solidFill>
                  <a:schemeClr val="bg1"/>
                </a:solidFill>
              </a:rPr>
              <a:t>COMP1631 Advanced Spreadsheets – Winter 2024 – Section 06</a:t>
            </a:r>
          </a:p>
        </p:txBody>
      </p:sp>
      <p:cxnSp>
        <p:nvCxnSpPr>
          <p:cNvPr id="12" name="Straight Connector 11">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456904E3-4734-B320-4E37-F6D1034044DE}"/>
              </a:ext>
            </a:extLst>
          </p:cNvPr>
          <p:cNvSpPr>
            <a:spLocks noGrp="1"/>
          </p:cNvSpPr>
          <p:nvPr>
            <p:ph idx="1"/>
          </p:nvPr>
        </p:nvSpPr>
        <p:spPr>
          <a:xfrm>
            <a:off x="1392667" y="2398957"/>
            <a:ext cx="9406666" cy="3526144"/>
          </a:xfrm>
        </p:spPr>
        <p:txBody>
          <a:bodyPr>
            <a:normAutofit/>
          </a:bodyPr>
          <a:lstStyle/>
          <a:p>
            <a:pPr marL="0" marR="0" lvl="0" indent="0">
              <a:spcBef>
                <a:spcPts val="0"/>
              </a:spcBef>
              <a:spcAft>
                <a:spcPts val="0"/>
              </a:spcAft>
              <a:buNone/>
            </a:pPr>
            <a:r>
              <a:rPr lang="en-US" sz="1800" dirty="0">
                <a:solidFill>
                  <a:schemeClr val="bg1"/>
                </a:solidFill>
                <a:effectLst/>
                <a:highlight>
                  <a:srgbClr val="FF0000"/>
                </a:highlight>
                <a:latin typeface="Sylfaen" panose="010A0502050306030303" pitchFamily="18" charset="0"/>
                <a:ea typeface="Times New Roman" panose="02020603050405020304" pitchFamily="18" charset="0"/>
              </a:rPr>
              <a:t>Quick Quiz 3</a:t>
            </a:r>
          </a:p>
          <a:p>
            <a:pPr marL="0" marR="0" lvl="0" indent="0">
              <a:spcBef>
                <a:spcPts val="0"/>
              </a:spcBef>
              <a:spcAft>
                <a:spcPts val="0"/>
              </a:spcAft>
              <a:buNone/>
            </a:pPr>
            <a:endParaRPr lang="en-CA" sz="1800" dirty="0">
              <a:solidFill>
                <a:schemeClr val="bg1"/>
              </a:solidFill>
              <a:effectLst/>
              <a:highlight>
                <a:srgbClr val="FF0000"/>
              </a:highlight>
              <a:latin typeface="Times New Roman" panose="02020603050405020304" pitchFamily="18" charset="0"/>
              <a:ea typeface="Times New Roman" panose="02020603050405020304" pitchFamily="18" charset="0"/>
            </a:endParaRPr>
          </a:p>
          <a:p>
            <a:pPr marL="342900" marR="0" lvl="0" indent="-342900">
              <a:spcBef>
                <a:spcPts val="0"/>
              </a:spcBef>
              <a:spcAft>
                <a:spcPts val="0"/>
              </a:spcAft>
              <a:buFont typeface="Symbol" panose="05050102010706020507" pitchFamily="18" charset="2"/>
              <a:buChar char=""/>
            </a:pPr>
            <a:r>
              <a:rPr lang="en-US" sz="1800" dirty="0">
                <a:solidFill>
                  <a:schemeClr val="bg1"/>
                </a:solidFill>
                <a:effectLst/>
                <a:latin typeface="Sylfaen" panose="010A0502050306030303" pitchFamily="18" charset="0"/>
                <a:ea typeface="Times New Roman" panose="02020603050405020304" pitchFamily="18" charset="0"/>
              </a:rPr>
              <a:t>You can use ___________ formatting to locate a duplicate record by highlighting duplicate values with a selected range. </a:t>
            </a:r>
          </a:p>
          <a:p>
            <a:pPr marL="342900" marR="0" lvl="0" indent="-342900">
              <a:spcBef>
                <a:spcPts val="0"/>
              </a:spcBef>
              <a:spcAft>
                <a:spcPts val="0"/>
              </a:spcAft>
              <a:buFont typeface="Symbol" panose="05050102010706020507" pitchFamily="18" charset="2"/>
              <a:buChar char=""/>
            </a:pPr>
            <a:endParaRPr lang="en-CA" sz="1800" dirty="0">
              <a:solidFill>
                <a:schemeClr val="bg1"/>
              </a:solidFill>
              <a:effectLst/>
              <a:latin typeface="Times New Roman" panose="02020603050405020304" pitchFamily="18" charset="0"/>
              <a:ea typeface="Times New Roman" panose="02020603050405020304" pitchFamily="18" charset="0"/>
            </a:endParaRPr>
          </a:p>
          <a:p>
            <a:pPr marL="342900" marR="0" lvl="0" indent="-342900">
              <a:spcBef>
                <a:spcPts val="0"/>
              </a:spcBef>
              <a:spcAft>
                <a:spcPts val="0"/>
              </a:spcAft>
              <a:buFont typeface="Symbol" panose="05050102010706020507" pitchFamily="18" charset="2"/>
              <a:buChar char=""/>
            </a:pPr>
            <a:r>
              <a:rPr lang="en-US" sz="1800" dirty="0">
                <a:solidFill>
                  <a:schemeClr val="bg1"/>
                </a:solidFill>
                <a:effectLst/>
                <a:latin typeface="Sylfaen" panose="010A0502050306030303" pitchFamily="18" charset="0"/>
                <a:ea typeface="Times New Roman" panose="02020603050405020304" pitchFamily="18" charset="0"/>
              </a:rPr>
              <a:t>Which tool would you use to locate and delete records that are duplicated across multiple fields? </a:t>
            </a:r>
            <a:endParaRPr lang="en-CA" sz="2000" dirty="0">
              <a:solidFill>
                <a:schemeClr val="bg1"/>
              </a:solidFill>
            </a:endParaRPr>
          </a:p>
        </p:txBody>
      </p:sp>
      <p:sp>
        <p:nvSpPr>
          <p:cNvPr id="14" name="Rectangle 13">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9755779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Title 3">
            <a:extLst>
              <a:ext uri="{FF2B5EF4-FFF2-40B4-BE49-F238E27FC236}">
                <a16:creationId xmlns:a16="http://schemas.microsoft.com/office/drawing/2014/main" id="{1B7C0853-530B-D0F2-0712-CED74059803A}"/>
              </a:ext>
            </a:extLst>
          </p:cNvPr>
          <p:cNvSpPr>
            <a:spLocks noGrp="1"/>
          </p:cNvSpPr>
          <p:nvPr>
            <p:ph type="title"/>
          </p:nvPr>
        </p:nvSpPr>
        <p:spPr>
          <a:xfrm>
            <a:off x="838199" y="669925"/>
            <a:ext cx="5450634" cy="1325563"/>
          </a:xfrm>
        </p:spPr>
        <p:txBody>
          <a:bodyPr anchor="b">
            <a:normAutofit/>
          </a:bodyPr>
          <a:lstStyle/>
          <a:p>
            <a:pPr algn="r"/>
            <a:r>
              <a:rPr lang="en-CA" sz="2800" dirty="0">
                <a:solidFill>
                  <a:schemeClr val="bg1"/>
                </a:solidFill>
              </a:rPr>
              <a:t>COMP1631 Advanced Spreadsheets – Winter 2024 – Section 06</a:t>
            </a:r>
          </a:p>
        </p:txBody>
      </p:sp>
      <p:cxnSp>
        <p:nvCxnSpPr>
          <p:cNvPr id="12" name="Straight Connector 11">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456904E3-4734-B320-4E37-F6D1034044DE}"/>
              </a:ext>
            </a:extLst>
          </p:cNvPr>
          <p:cNvSpPr>
            <a:spLocks noGrp="1"/>
          </p:cNvSpPr>
          <p:nvPr>
            <p:ph idx="1"/>
          </p:nvPr>
        </p:nvSpPr>
        <p:spPr>
          <a:xfrm>
            <a:off x="1392667" y="2398957"/>
            <a:ext cx="9406666" cy="3526144"/>
          </a:xfrm>
        </p:spPr>
        <p:txBody>
          <a:bodyPr>
            <a:normAutofit/>
          </a:bodyPr>
          <a:lstStyle/>
          <a:p>
            <a:pPr marL="0" marR="0" lvl="0" indent="0">
              <a:spcBef>
                <a:spcPts val="0"/>
              </a:spcBef>
              <a:spcAft>
                <a:spcPts val="0"/>
              </a:spcAft>
              <a:buNone/>
            </a:pPr>
            <a:endParaRPr lang="en-CA" sz="1800" dirty="0">
              <a:solidFill>
                <a:schemeClr val="bg1"/>
              </a:solidFill>
              <a:effectLst/>
              <a:highlight>
                <a:srgbClr val="FF0000"/>
              </a:highlight>
              <a:latin typeface="Times New Roman" panose="02020603050405020304" pitchFamily="18" charset="0"/>
              <a:ea typeface="Times New Roman" panose="02020603050405020304" pitchFamily="18" charset="0"/>
            </a:endParaRPr>
          </a:p>
          <a:p>
            <a:pPr marL="342900" marR="0" lvl="0" indent="-342900">
              <a:spcBef>
                <a:spcPts val="0"/>
              </a:spcBef>
              <a:spcAft>
                <a:spcPts val="0"/>
              </a:spcAft>
              <a:buFont typeface="Symbol" panose="05050102010706020507" pitchFamily="18" charset="2"/>
              <a:buChar char=""/>
            </a:pPr>
            <a:r>
              <a:rPr lang="en-US" sz="1800" dirty="0">
                <a:solidFill>
                  <a:schemeClr val="bg1"/>
                </a:solidFill>
                <a:effectLst/>
                <a:latin typeface="Sylfaen" panose="010A0502050306030303" pitchFamily="18" charset="0"/>
                <a:ea typeface="Times New Roman" panose="02020603050405020304" pitchFamily="18" charset="0"/>
              </a:rPr>
              <a:t>You can use ___________ formatting to locate a duplicate record by highlighting duplicate values with a selected range. (Answer: conditional)</a:t>
            </a:r>
          </a:p>
          <a:p>
            <a:pPr marL="342900" marR="0" lvl="0" indent="-342900">
              <a:spcBef>
                <a:spcPts val="0"/>
              </a:spcBef>
              <a:spcAft>
                <a:spcPts val="0"/>
              </a:spcAft>
              <a:buFont typeface="Symbol" panose="05050102010706020507" pitchFamily="18" charset="2"/>
              <a:buChar char=""/>
            </a:pPr>
            <a:endParaRPr lang="en-CA" sz="1800" dirty="0">
              <a:solidFill>
                <a:schemeClr val="bg1"/>
              </a:solidFill>
              <a:effectLst/>
              <a:latin typeface="Times New Roman" panose="02020603050405020304" pitchFamily="18" charset="0"/>
              <a:ea typeface="Times New Roman" panose="02020603050405020304" pitchFamily="18" charset="0"/>
            </a:endParaRPr>
          </a:p>
          <a:p>
            <a:pPr marL="342900" marR="0" lvl="0" indent="-342900">
              <a:spcBef>
                <a:spcPts val="0"/>
              </a:spcBef>
              <a:spcAft>
                <a:spcPts val="0"/>
              </a:spcAft>
              <a:buFont typeface="Symbol" panose="05050102010706020507" pitchFamily="18" charset="2"/>
              <a:buChar char=""/>
            </a:pPr>
            <a:r>
              <a:rPr lang="en-US" sz="1800" dirty="0">
                <a:solidFill>
                  <a:schemeClr val="bg1"/>
                </a:solidFill>
                <a:effectLst/>
                <a:latin typeface="Sylfaen" panose="010A0502050306030303" pitchFamily="18" charset="0"/>
                <a:ea typeface="Times New Roman" panose="02020603050405020304" pitchFamily="18" charset="0"/>
              </a:rPr>
              <a:t>Which tool would you use to locate and delete records that are duplicated across multiple fields? (Answer: Remove Duplicates)</a:t>
            </a:r>
            <a:endParaRPr lang="en-CA" sz="1800" dirty="0">
              <a:solidFill>
                <a:schemeClr val="bg1"/>
              </a:solidFill>
              <a:effectLst/>
              <a:latin typeface="Times New Roman" panose="02020603050405020304" pitchFamily="18" charset="0"/>
              <a:ea typeface="Times New Roman" panose="02020603050405020304" pitchFamily="18" charset="0"/>
            </a:endParaRPr>
          </a:p>
          <a:p>
            <a:pPr marL="0" indent="0">
              <a:buNone/>
            </a:pPr>
            <a:endParaRPr lang="en-CA" sz="2000" dirty="0">
              <a:solidFill>
                <a:schemeClr val="bg1"/>
              </a:solidFill>
            </a:endParaRPr>
          </a:p>
        </p:txBody>
      </p:sp>
      <p:sp>
        <p:nvSpPr>
          <p:cNvPr id="14" name="Rectangle 13">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3897847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Title 3">
            <a:extLst>
              <a:ext uri="{FF2B5EF4-FFF2-40B4-BE49-F238E27FC236}">
                <a16:creationId xmlns:a16="http://schemas.microsoft.com/office/drawing/2014/main" id="{1B7C0853-530B-D0F2-0712-CED74059803A}"/>
              </a:ext>
            </a:extLst>
          </p:cNvPr>
          <p:cNvSpPr>
            <a:spLocks noGrp="1"/>
          </p:cNvSpPr>
          <p:nvPr>
            <p:ph type="title"/>
          </p:nvPr>
        </p:nvSpPr>
        <p:spPr>
          <a:xfrm>
            <a:off x="838199" y="669925"/>
            <a:ext cx="5450634" cy="1325563"/>
          </a:xfrm>
        </p:spPr>
        <p:txBody>
          <a:bodyPr anchor="b">
            <a:normAutofit/>
          </a:bodyPr>
          <a:lstStyle/>
          <a:p>
            <a:pPr algn="r"/>
            <a:r>
              <a:rPr lang="en-CA" sz="2800" dirty="0">
                <a:solidFill>
                  <a:schemeClr val="bg1"/>
                </a:solidFill>
              </a:rPr>
              <a:t>COMP1631 Advanced Spreadsheets – Winter 2024 – Section 06</a:t>
            </a:r>
          </a:p>
        </p:txBody>
      </p:sp>
      <p:cxnSp>
        <p:nvCxnSpPr>
          <p:cNvPr id="12" name="Straight Connector 11">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456904E3-4734-B320-4E37-F6D1034044DE}"/>
              </a:ext>
            </a:extLst>
          </p:cNvPr>
          <p:cNvSpPr>
            <a:spLocks noGrp="1"/>
          </p:cNvSpPr>
          <p:nvPr>
            <p:ph idx="1"/>
          </p:nvPr>
        </p:nvSpPr>
        <p:spPr>
          <a:xfrm>
            <a:off x="1392667" y="2398957"/>
            <a:ext cx="9406666" cy="3526144"/>
          </a:xfrm>
        </p:spPr>
        <p:txBody>
          <a:bodyPr>
            <a:normAutofit fontScale="92500" lnSpcReduction="10000"/>
          </a:bodyPr>
          <a:lstStyle/>
          <a:p>
            <a:pPr marL="0" indent="0">
              <a:buNone/>
            </a:pPr>
            <a:r>
              <a:rPr lang="en-US" sz="2800" dirty="0">
                <a:solidFill>
                  <a:schemeClr val="bg1"/>
                </a:solidFill>
                <a:highlight>
                  <a:srgbClr val="800080"/>
                </a:highlight>
              </a:rPr>
              <a:t>Sorting Records in a Data Range</a:t>
            </a:r>
          </a:p>
          <a:p>
            <a:pPr marL="0" indent="0">
              <a:buNone/>
            </a:pPr>
            <a:r>
              <a:rPr lang="en-US" dirty="0">
                <a:solidFill>
                  <a:schemeClr val="bg1"/>
                </a:solidFill>
              </a:rPr>
              <a:t>Sorting by a Single Field</a:t>
            </a:r>
          </a:p>
          <a:p>
            <a:pPr lvl="1"/>
            <a:r>
              <a:rPr lang="en-US" dirty="0">
                <a:solidFill>
                  <a:schemeClr val="bg1"/>
                </a:solidFill>
              </a:rPr>
              <a:t>The records in an Excel table initially appear in the order they were entered; you can view the same records in a different order</a:t>
            </a:r>
          </a:p>
          <a:p>
            <a:pPr lvl="1"/>
            <a:r>
              <a:rPr lang="en-US" dirty="0">
                <a:solidFill>
                  <a:schemeClr val="bg1"/>
                </a:solidFill>
                <a:highlight>
                  <a:srgbClr val="800080"/>
                </a:highlight>
              </a:rPr>
              <a:t>Ascending order </a:t>
            </a:r>
            <a:r>
              <a:rPr lang="en-US" dirty="0">
                <a:solidFill>
                  <a:schemeClr val="bg1"/>
                </a:solidFill>
              </a:rPr>
              <a:t>arranges text alphabetically from A to Z, numbers from smallest to largest, and dates from oldest to newest</a:t>
            </a:r>
          </a:p>
          <a:p>
            <a:pPr lvl="1"/>
            <a:r>
              <a:rPr lang="en-US" dirty="0">
                <a:solidFill>
                  <a:schemeClr val="bg1"/>
                </a:solidFill>
                <a:highlight>
                  <a:srgbClr val="800080"/>
                </a:highlight>
              </a:rPr>
              <a:t>Descending order </a:t>
            </a:r>
            <a:r>
              <a:rPr lang="en-US" dirty="0">
                <a:solidFill>
                  <a:schemeClr val="bg1"/>
                </a:solidFill>
              </a:rPr>
              <a:t>arranges text in reverse alphabetical order from Z to A, numbers from largest to smallest, and dates from newest to oldest</a:t>
            </a:r>
          </a:p>
          <a:p>
            <a:pPr lvl="1"/>
            <a:r>
              <a:rPr lang="en-US" dirty="0">
                <a:solidFill>
                  <a:schemeClr val="bg1"/>
                </a:solidFill>
              </a:rPr>
              <a:t>Use the </a:t>
            </a:r>
            <a:r>
              <a:rPr lang="en-US" dirty="0">
                <a:solidFill>
                  <a:schemeClr val="bg1"/>
                </a:solidFill>
                <a:highlight>
                  <a:srgbClr val="FF0000"/>
                </a:highlight>
              </a:rPr>
              <a:t>Sort A to Z button</a:t>
            </a:r>
            <a:r>
              <a:rPr lang="en-US" dirty="0">
                <a:solidFill>
                  <a:schemeClr val="bg1"/>
                </a:solidFill>
              </a:rPr>
              <a:t> or the </a:t>
            </a:r>
            <a:r>
              <a:rPr lang="en-US" dirty="0">
                <a:solidFill>
                  <a:schemeClr val="bg1"/>
                </a:solidFill>
                <a:highlight>
                  <a:srgbClr val="FF0000"/>
                </a:highlight>
              </a:rPr>
              <a:t>Sort Z to A button</a:t>
            </a:r>
            <a:r>
              <a:rPr lang="en-US" dirty="0">
                <a:solidFill>
                  <a:schemeClr val="bg1"/>
                </a:solidFill>
              </a:rPr>
              <a:t> to sort data quickly with one sort field</a:t>
            </a:r>
          </a:p>
          <a:p>
            <a:pPr marL="0" indent="0">
              <a:buNone/>
            </a:pPr>
            <a:endParaRPr lang="en-CA" sz="2000" dirty="0">
              <a:solidFill>
                <a:schemeClr val="bg1"/>
              </a:solidFill>
            </a:endParaRPr>
          </a:p>
        </p:txBody>
      </p:sp>
      <p:sp>
        <p:nvSpPr>
          <p:cNvPr id="14" name="Rectangle 13">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5382494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Title 3">
            <a:extLst>
              <a:ext uri="{FF2B5EF4-FFF2-40B4-BE49-F238E27FC236}">
                <a16:creationId xmlns:a16="http://schemas.microsoft.com/office/drawing/2014/main" id="{1B7C0853-530B-D0F2-0712-CED74059803A}"/>
              </a:ext>
            </a:extLst>
          </p:cNvPr>
          <p:cNvSpPr>
            <a:spLocks noGrp="1"/>
          </p:cNvSpPr>
          <p:nvPr>
            <p:ph type="title"/>
          </p:nvPr>
        </p:nvSpPr>
        <p:spPr>
          <a:xfrm>
            <a:off x="838199" y="669925"/>
            <a:ext cx="5450634" cy="1325563"/>
          </a:xfrm>
        </p:spPr>
        <p:txBody>
          <a:bodyPr anchor="b">
            <a:normAutofit/>
          </a:bodyPr>
          <a:lstStyle/>
          <a:p>
            <a:pPr algn="r"/>
            <a:r>
              <a:rPr lang="en-CA" sz="2800" dirty="0">
                <a:solidFill>
                  <a:schemeClr val="bg1"/>
                </a:solidFill>
              </a:rPr>
              <a:t>COMP1631 Advanced Spreadsheets – Winter 2024 – Section 06</a:t>
            </a:r>
          </a:p>
        </p:txBody>
      </p:sp>
      <p:cxnSp>
        <p:nvCxnSpPr>
          <p:cNvPr id="12" name="Straight Connector 11">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456904E3-4734-B320-4E37-F6D1034044DE}"/>
              </a:ext>
            </a:extLst>
          </p:cNvPr>
          <p:cNvSpPr>
            <a:spLocks noGrp="1"/>
          </p:cNvSpPr>
          <p:nvPr>
            <p:ph idx="1"/>
          </p:nvPr>
        </p:nvSpPr>
        <p:spPr>
          <a:xfrm>
            <a:off x="1392667" y="2398957"/>
            <a:ext cx="9406666" cy="787880"/>
          </a:xfrm>
        </p:spPr>
        <p:txBody>
          <a:bodyPr>
            <a:normAutofit/>
          </a:bodyPr>
          <a:lstStyle/>
          <a:p>
            <a:pPr marL="0" indent="0">
              <a:buNone/>
            </a:pPr>
            <a:r>
              <a:rPr lang="en-US" sz="2000" dirty="0">
                <a:solidFill>
                  <a:schemeClr val="bg1"/>
                </a:solidFill>
              </a:rPr>
              <a:t>Module 6: Managing Data with Data Tools</a:t>
            </a:r>
          </a:p>
          <a:p>
            <a:pPr marL="0" indent="0">
              <a:buNone/>
            </a:pPr>
            <a:r>
              <a:rPr lang="en-US" sz="2000" dirty="0">
                <a:solidFill>
                  <a:schemeClr val="bg1"/>
                </a:solidFill>
              </a:rPr>
              <a:t>Objectives</a:t>
            </a:r>
          </a:p>
          <a:p>
            <a:pPr marL="0" indent="0">
              <a:buNone/>
            </a:pPr>
            <a:endParaRPr lang="en-CA" sz="2000" dirty="0">
              <a:solidFill>
                <a:schemeClr val="bg1"/>
              </a:solidFill>
            </a:endParaRPr>
          </a:p>
        </p:txBody>
      </p:sp>
      <p:sp>
        <p:nvSpPr>
          <p:cNvPr id="14" name="Rectangle 13">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E144696A-CCC5-6403-D392-30673794DC9C}"/>
              </a:ext>
            </a:extLst>
          </p:cNvPr>
          <p:cNvSpPr txBox="1"/>
          <p:nvPr/>
        </p:nvSpPr>
        <p:spPr>
          <a:xfrm>
            <a:off x="1464815" y="3429000"/>
            <a:ext cx="3364637" cy="2585323"/>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bg2"/>
                </a:solidFill>
              </a:rPr>
              <a:t>Split a workbook window into panes</a:t>
            </a:r>
          </a:p>
          <a:p>
            <a:pPr marL="285750" indent="-285750">
              <a:buFont typeface="Arial" panose="020B0604020202020204" pitchFamily="34" charset="0"/>
              <a:buChar char="•"/>
            </a:pPr>
            <a:r>
              <a:rPr lang="en-US" dirty="0">
                <a:solidFill>
                  <a:schemeClr val="bg2"/>
                </a:solidFill>
              </a:rPr>
              <a:t>Highlight and remove duplicate values in a data range</a:t>
            </a:r>
          </a:p>
          <a:p>
            <a:pPr marL="285750" indent="-285750">
              <a:buFont typeface="Arial" panose="020B0604020202020204" pitchFamily="34" charset="0"/>
              <a:buChar char="•"/>
            </a:pPr>
            <a:r>
              <a:rPr lang="en-US" dirty="0">
                <a:solidFill>
                  <a:schemeClr val="bg2"/>
                </a:solidFill>
              </a:rPr>
              <a:t>Sort a data range by one or more fields</a:t>
            </a:r>
          </a:p>
          <a:p>
            <a:pPr marL="285750" indent="-285750">
              <a:buFont typeface="Arial" panose="020B0604020202020204" pitchFamily="34" charset="0"/>
              <a:buChar char="•"/>
            </a:pPr>
            <a:r>
              <a:rPr lang="en-US" dirty="0">
                <a:solidFill>
                  <a:schemeClr val="bg2"/>
                </a:solidFill>
              </a:rPr>
              <a:t>Add subtotals to a data range</a:t>
            </a:r>
          </a:p>
          <a:p>
            <a:pPr marL="285750" indent="-285750">
              <a:buFont typeface="Arial" panose="020B0604020202020204" pitchFamily="34" charset="0"/>
              <a:buChar char="•"/>
            </a:pPr>
            <a:endParaRPr lang="en-CA" dirty="0">
              <a:solidFill>
                <a:schemeClr val="bg2"/>
              </a:solidFill>
            </a:endParaRPr>
          </a:p>
        </p:txBody>
      </p:sp>
      <p:sp>
        <p:nvSpPr>
          <p:cNvPr id="6" name="TextBox 5">
            <a:extLst>
              <a:ext uri="{FF2B5EF4-FFF2-40B4-BE49-F238E27FC236}">
                <a16:creationId xmlns:a16="http://schemas.microsoft.com/office/drawing/2014/main" id="{2A7096A2-4D74-D607-DCB2-540B66553407}"/>
              </a:ext>
            </a:extLst>
          </p:cNvPr>
          <p:cNvSpPr txBox="1"/>
          <p:nvPr/>
        </p:nvSpPr>
        <p:spPr>
          <a:xfrm>
            <a:off x="4829452" y="3429000"/>
            <a:ext cx="3364637" cy="2308324"/>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bg2"/>
                </a:solidFill>
              </a:rPr>
              <a:t>Find and select workbook cells</a:t>
            </a:r>
          </a:p>
          <a:p>
            <a:pPr marL="285750" indent="-285750">
              <a:buFont typeface="Arial" panose="020B0604020202020204" pitchFamily="34" charset="0"/>
              <a:buChar char="•"/>
            </a:pPr>
            <a:r>
              <a:rPr lang="en-US" dirty="0">
                <a:solidFill>
                  <a:schemeClr val="bg2"/>
                </a:solidFill>
              </a:rPr>
              <a:t>Filter data based on one or more fields</a:t>
            </a:r>
          </a:p>
          <a:p>
            <a:pPr marL="285750" indent="-285750">
              <a:buFont typeface="Arial" panose="020B0604020202020204" pitchFamily="34" charset="0"/>
              <a:buChar char="•"/>
            </a:pPr>
            <a:r>
              <a:rPr lang="en-US" dirty="0">
                <a:solidFill>
                  <a:schemeClr val="bg2"/>
                </a:solidFill>
              </a:rPr>
              <a:t>Create an advanced filter</a:t>
            </a:r>
          </a:p>
          <a:p>
            <a:pPr marL="285750" indent="-285750">
              <a:buFont typeface="Arial" panose="020B0604020202020204" pitchFamily="34" charset="0"/>
              <a:buChar char="•"/>
            </a:pPr>
            <a:r>
              <a:rPr lang="en-US" dirty="0">
                <a:solidFill>
                  <a:schemeClr val="bg2"/>
                </a:solidFill>
              </a:rPr>
              <a:t>Convert a data range to an Excel table</a:t>
            </a:r>
          </a:p>
          <a:p>
            <a:pPr marL="285750" indent="-285750">
              <a:buFont typeface="Arial" panose="020B0604020202020204" pitchFamily="34" charset="0"/>
              <a:buChar char="•"/>
            </a:pPr>
            <a:r>
              <a:rPr lang="en-US" dirty="0">
                <a:solidFill>
                  <a:schemeClr val="bg2"/>
                </a:solidFill>
              </a:rPr>
              <a:t>Work with table styles and table elements</a:t>
            </a:r>
          </a:p>
        </p:txBody>
      </p:sp>
      <p:sp>
        <p:nvSpPr>
          <p:cNvPr id="7" name="TextBox 6">
            <a:extLst>
              <a:ext uri="{FF2B5EF4-FFF2-40B4-BE49-F238E27FC236}">
                <a16:creationId xmlns:a16="http://schemas.microsoft.com/office/drawing/2014/main" id="{B8F22B18-E712-74F5-A8A4-F8AA812B7C50}"/>
              </a:ext>
            </a:extLst>
          </p:cNvPr>
          <p:cNvSpPr txBox="1"/>
          <p:nvPr/>
        </p:nvSpPr>
        <p:spPr>
          <a:xfrm>
            <a:off x="8194089" y="3401403"/>
            <a:ext cx="3364637" cy="1477328"/>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bg2"/>
                </a:solidFill>
              </a:rPr>
              <a:t>Create and apply a slicer</a:t>
            </a:r>
          </a:p>
          <a:p>
            <a:pPr marL="285750" indent="-285750">
              <a:buFont typeface="Arial" panose="020B0604020202020204" pitchFamily="34" charset="0"/>
              <a:buChar char="•"/>
            </a:pPr>
            <a:r>
              <a:rPr lang="en-US" dirty="0">
                <a:solidFill>
                  <a:schemeClr val="bg2"/>
                </a:solidFill>
              </a:rPr>
              <a:t>Calculate summary statistics with the SUBTOTAL function</a:t>
            </a:r>
          </a:p>
          <a:p>
            <a:pPr marL="285750" indent="-285750">
              <a:buFont typeface="Arial" panose="020B0604020202020204" pitchFamily="34" charset="0"/>
              <a:buChar char="•"/>
            </a:pPr>
            <a:r>
              <a:rPr lang="en-US" dirty="0">
                <a:solidFill>
                  <a:schemeClr val="bg2"/>
                </a:solidFill>
              </a:rPr>
              <a:t>Design and create an interactive dashboard</a:t>
            </a:r>
          </a:p>
        </p:txBody>
      </p:sp>
    </p:spTree>
    <p:extLst>
      <p:ext uri="{BB962C8B-B14F-4D97-AF65-F5344CB8AC3E}">
        <p14:creationId xmlns:p14="http://schemas.microsoft.com/office/powerpoint/2010/main" val="38156336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Title 3">
            <a:extLst>
              <a:ext uri="{FF2B5EF4-FFF2-40B4-BE49-F238E27FC236}">
                <a16:creationId xmlns:a16="http://schemas.microsoft.com/office/drawing/2014/main" id="{1B7C0853-530B-D0F2-0712-CED74059803A}"/>
              </a:ext>
            </a:extLst>
          </p:cNvPr>
          <p:cNvSpPr>
            <a:spLocks noGrp="1"/>
          </p:cNvSpPr>
          <p:nvPr>
            <p:ph type="title"/>
          </p:nvPr>
        </p:nvSpPr>
        <p:spPr>
          <a:xfrm>
            <a:off x="838199" y="669925"/>
            <a:ext cx="5450634" cy="1325563"/>
          </a:xfrm>
        </p:spPr>
        <p:txBody>
          <a:bodyPr anchor="b">
            <a:normAutofit/>
          </a:bodyPr>
          <a:lstStyle/>
          <a:p>
            <a:pPr algn="r"/>
            <a:r>
              <a:rPr lang="en-CA" sz="2800" dirty="0">
                <a:solidFill>
                  <a:schemeClr val="bg1"/>
                </a:solidFill>
              </a:rPr>
              <a:t>COMP1631 Advanced Spreadsheets – Winter 2024 – Section 06</a:t>
            </a:r>
          </a:p>
        </p:txBody>
      </p:sp>
      <p:cxnSp>
        <p:nvCxnSpPr>
          <p:cNvPr id="12" name="Straight Connector 11">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456904E3-4734-B320-4E37-F6D1034044DE}"/>
              </a:ext>
            </a:extLst>
          </p:cNvPr>
          <p:cNvSpPr>
            <a:spLocks noGrp="1"/>
          </p:cNvSpPr>
          <p:nvPr>
            <p:ph idx="1"/>
          </p:nvPr>
        </p:nvSpPr>
        <p:spPr>
          <a:xfrm>
            <a:off x="1392667" y="2398957"/>
            <a:ext cx="9406666" cy="3526144"/>
          </a:xfrm>
        </p:spPr>
        <p:txBody>
          <a:bodyPr>
            <a:normAutofit fontScale="92500" lnSpcReduction="10000"/>
          </a:bodyPr>
          <a:lstStyle/>
          <a:p>
            <a:pPr marL="0" indent="0">
              <a:buNone/>
            </a:pPr>
            <a:r>
              <a:rPr lang="en-US" dirty="0">
                <a:solidFill>
                  <a:schemeClr val="bg1"/>
                </a:solidFill>
              </a:rPr>
              <a:t>Sorting by Multiple Fields</a:t>
            </a:r>
          </a:p>
          <a:p>
            <a:pPr lvl="1"/>
            <a:r>
              <a:rPr lang="en-US" dirty="0">
                <a:solidFill>
                  <a:schemeClr val="bg1"/>
                </a:solidFill>
              </a:rPr>
              <a:t>The first sort field is called the </a:t>
            </a:r>
            <a:r>
              <a:rPr lang="en-US" dirty="0">
                <a:solidFill>
                  <a:schemeClr val="bg1"/>
                </a:solidFill>
                <a:highlight>
                  <a:srgbClr val="800080"/>
                </a:highlight>
              </a:rPr>
              <a:t>primary sort field</a:t>
            </a:r>
          </a:p>
          <a:p>
            <a:pPr lvl="1"/>
            <a:r>
              <a:rPr lang="en-US" dirty="0">
                <a:solidFill>
                  <a:schemeClr val="bg1"/>
                </a:solidFill>
              </a:rPr>
              <a:t>The second sort is called the </a:t>
            </a:r>
            <a:r>
              <a:rPr lang="en-US" dirty="0">
                <a:solidFill>
                  <a:schemeClr val="bg1"/>
                </a:solidFill>
                <a:highlight>
                  <a:srgbClr val="800080"/>
                </a:highlight>
              </a:rPr>
              <a:t>secondary sort field</a:t>
            </a:r>
          </a:p>
          <a:p>
            <a:pPr lvl="1"/>
            <a:r>
              <a:rPr lang="en-US" dirty="0">
                <a:solidFill>
                  <a:schemeClr val="bg1"/>
                </a:solidFill>
              </a:rPr>
              <a:t>Up to 64 sort fields possible</a:t>
            </a:r>
          </a:p>
          <a:p>
            <a:pPr marL="0" indent="0">
              <a:buNone/>
            </a:pPr>
            <a:r>
              <a:rPr lang="en-US" dirty="0">
                <a:solidFill>
                  <a:schemeClr val="bg1"/>
                </a:solidFill>
              </a:rPr>
              <a:t>Sorting with a Custom List</a:t>
            </a:r>
          </a:p>
          <a:p>
            <a:pPr lvl="1"/>
            <a:r>
              <a:rPr lang="en-US" dirty="0">
                <a:solidFill>
                  <a:schemeClr val="bg1"/>
                </a:solidFill>
              </a:rPr>
              <a:t>A </a:t>
            </a:r>
            <a:r>
              <a:rPr lang="en-US" dirty="0">
                <a:solidFill>
                  <a:schemeClr val="bg1"/>
                </a:solidFill>
                <a:highlight>
                  <a:srgbClr val="800080"/>
                </a:highlight>
              </a:rPr>
              <a:t>custom list</a:t>
            </a:r>
            <a:r>
              <a:rPr lang="en-US" dirty="0">
                <a:solidFill>
                  <a:schemeClr val="bg1"/>
                </a:solidFill>
              </a:rPr>
              <a:t> indicates sequence to order data</a:t>
            </a:r>
          </a:p>
          <a:p>
            <a:pPr lvl="1"/>
            <a:r>
              <a:rPr lang="en-US" dirty="0">
                <a:solidFill>
                  <a:schemeClr val="bg1"/>
                </a:solidFill>
              </a:rPr>
              <a:t>Two predefined custom sort lists</a:t>
            </a:r>
          </a:p>
          <a:p>
            <a:pPr lvl="2"/>
            <a:r>
              <a:rPr lang="en-US" dirty="0">
                <a:solidFill>
                  <a:schemeClr val="bg1"/>
                </a:solidFill>
              </a:rPr>
              <a:t>Day-of-the-week custom list</a:t>
            </a:r>
          </a:p>
          <a:p>
            <a:pPr lvl="2"/>
            <a:r>
              <a:rPr lang="en-US" dirty="0">
                <a:solidFill>
                  <a:schemeClr val="bg1"/>
                </a:solidFill>
              </a:rPr>
              <a:t>Month-of-the-year custom lists</a:t>
            </a:r>
          </a:p>
          <a:p>
            <a:pPr lvl="1"/>
            <a:r>
              <a:rPr lang="en-US" dirty="0">
                <a:solidFill>
                  <a:schemeClr val="bg1"/>
                </a:solidFill>
              </a:rPr>
              <a:t>Can create a custom list to sort records in a sequence you define</a:t>
            </a:r>
          </a:p>
          <a:p>
            <a:pPr marL="0" indent="0">
              <a:buNone/>
            </a:pPr>
            <a:endParaRPr lang="en-CA" sz="2000" dirty="0">
              <a:solidFill>
                <a:schemeClr val="bg1"/>
              </a:solidFill>
            </a:endParaRPr>
          </a:p>
        </p:txBody>
      </p:sp>
      <p:sp>
        <p:nvSpPr>
          <p:cNvPr id="14" name="Rectangle 13">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3524711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Title 3">
            <a:extLst>
              <a:ext uri="{FF2B5EF4-FFF2-40B4-BE49-F238E27FC236}">
                <a16:creationId xmlns:a16="http://schemas.microsoft.com/office/drawing/2014/main" id="{1B7C0853-530B-D0F2-0712-CED74059803A}"/>
              </a:ext>
            </a:extLst>
          </p:cNvPr>
          <p:cNvSpPr>
            <a:spLocks noGrp="1"/>
          </p:cNvSpPr>
          <p:nvPr>
            <p:ph type="title"/>
          </p:nvPr>
        </p:nvSpPr>
        <p:spPr>
          <a:xfrm>
            <a:off x="838199" y="669925"/>
            <a:ext cx="5450634" cy="1325563"/>
          </a:xfrm>
        </p:spPr>
        <p:txBody>
          <a:bodyPr anchor="b">
            <a:normAutofit/>
          </a:bodyPr>
          <a:lstStyle/>
          <a:p>
            <a:pPr algn="r"/>
            <a:r>
              <a:rPr lang="en-CA" sz="2800" dirty="0">
                <a:solidFill>
                  <a:schemeClr val="bg1"/>
                </a:solidFill>
              </a:rPr>
              <a:t>COMP1631 Advanced Spreadsheets – Winter 2024 – Section 06</a:t>
            </a:r>
          </a:p>
        </p:txBody>
      </p:sp>
      <p:cxnSp>
        <p:nvCxnSpPr>
          <p:cNvPr id="12" name="Straight Connector 11">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3" name="Content Placeholder 2">
            <a:extLst>
              <a:ext uri="{FF2B5EF4-FFF2-40B4-BE49-F238E27FC236}">
                <a16:creationId xmlns:a16="http://schemas.microsoft.com/office/drawing/2014/main" id="{DEB2C226-1774-1ECA-2079-9F0839265C40}"/>
              </a:ext>
            </a:extLst>
          </p:cNvPr>
          <p:cNvPicPr>
            <a:picLocks noGrp="1" noChangeAspect="1"/>
          </p:cNvPicPr>
          <p:nvPr>
            <p:ph idx="1"/>
          </p:nvPr>
        </p:nvPicPr>
        <p:blipFill>
          <a:blip r:embed="rId2"/>
          <a:stretch>
            <a:fillRect/>
          </a:stretch>
        </p:blipFill>
        <p:spPr>
          <a:xfrm>
            <a:off x="1102492" y="2267713"/>
            <a:ext cx="8196956" cy="4134668"/>
          </a:xfrm>
        </p:spPr>
      </p:pic>
      <p:sp>
        <p:nvSpPr>
          <p:cNvPr id="14" name="Rectangle 13">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86409716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Title 3">
            <a:extLst>
              <a:ext uri="{FF2B5EF4-FFF2-40B4-BE49-F238E27FC236}">
                <a16:creationId xmlns:a16="http://schemas.microsoft.com/office/drawing/2014/main" id="{1B7C0853-530B-D0F2-0712-CED74059803A}"/>
              </a:ext>
            </a:extLst>
          </p:cNvPr>
          <p:cNvSpPr>
            <a:spLocks noGrp="1"/>
          </p:cNvSpPr>
          <p:nvPr>
            <p:ph type="title"/>
          </p:nvPr>
        </p:nvSpPr>
        <p:spPr>
          <a:xfrm>
            <a:off x="838199" y="669925"/>
            <a:ext cx="5450634" cy="1325563"/>
          </a:xfrm>
        </p:spPr>
        <p:txBody>
          <a:bodyPr anchor="b">
            <a:normAutofit/>
          </a:bodyPr>
          <a:lstStyle/>
          <a:p>
            <a:pPr algn="r"/>
            <a:r>
              <a:rPr lang="en-CA" sz="2800" dirty="0">
                <a:solidFill>
                  <a:schemeClr val="bg1"/>
                </a:solidFill>
              </a:rPr>
              <a:t>COMP1631 Advanced Spreadsheets – Winter 2024 – Section 06</a:t>
            </a:r>
          </a:p>
        </p:txBody>
      </p:sp>
      <p:cxnSp>
        <p:nvCxnSpPr>
          <p:cNvPr id="12" name="Straight Connector 11">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 name="Content Placeholder 5" descr="An Excel workbook titled N P underscore E X underscore 6 underscore Ortho dot x l s x is open in the Excel window. In the selected Data tab, the Sort and Filter group contains buttons for sorting data. One button shows A above Z with an arrow pointing down and sorts data in ascending order. The second button shows Z above A and an arrow pointing up and sorts data in descending order. The worksheet displays columns for I D, First name of employee, Last name of employee, Department, Hire Date, Office, State, and Base Salary. The rows of data in this table have been sorted in ascending order of Hire Date.">
            <a:extLst>
              <a:ext uri="{FF2B5EF4-FFF2-40B4-BE49-F238E27FC236}">
                <a16:creationId xmlns:a16="http://schemas.microsoft.com/office/drawing/2014/main" id="{1570B4EC-FD7D-A1B6-CCB5-BA79C72EC85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71223" y="2141532"/>
            <a:ext cx="6452737" cy="4357627"/>
          </a:xfrm>
          <a:prstGeom prst="rect">
            <a:avLst/>
          </a:prstGeom>
        </p:spPr>
      </p:pic>
    </p:spTree>
    <p:extLst>
      <p:ext uri="{BB962C8B-B14F-4D97-AF65-F5344CB8AC3E}">
        <p14:creationId xmlns:p14="http://schemas.microsoft.com/office/powerpoint/2010/main" val="28440564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Title 3">
            <a:extLst>
              <a:ext uri="{FF2B5EF4-FFF2-40B4-BE49-F238E27FC236}">
                <a16:creationId xmlns:a16="http://schemas.microsoft.com/office/drawing/2014/main" id="{1B7C0853-530B-D0F2-0712-CED74059803A}"/>
              </a:ext>
            </a:extLst>
          </p:cNvPr>
          <p:cNvSpPr>
            <a:spLocks noGrp="1"/>
          </p:cNvSpPr>
          <p:nvPr>
            <p:ph type="title"/>
          </p:nvPr>
        </p:nvSpPr>
        <p:spPr>
          <a:xfrm>
            <a:off x="838199" y="669925"/>
            <a:ext cx="5450634" cy="1325563"/>
          </a:xfrm>
        </p:spPr>
        <p:txBody>
          <a:bodyPr anchor="b">
            <a:normAutofit/>
          </a:bodyPr>
          <a:lstStyle/>
          <a:p>
            <a:pPr algn="r"/>
            <a:r>
              <a:rPr lang="en-CA" sz="2800" dirty="0">
                <a:solidFill>
                  <a:schemeClr val="bg1"/>
                </a:solidFill>
              </a:rPr>
              <a:t>COMP1631 Advanced Spreadsheets – Winter 2024 – Section 06</a:t>
            </a:r>
          </a:p>
        </p:txBody>
      </p:sp>
      <p:cxnSp>
        <p:nvCxnSpPr>
          <p:cNvPr id="12" name="Straight Connector 11">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456904E3-4734-B320-4E37-F6D1034044DE}"/>
              </a:ext>
            </a:extLst>
          </p:cNvPr>
          <p:cNvSpPr>
            <a:spLocks noGrp="1"/>
          </p:cNvSpPr>
          <p:nvPr>
            <p:ph idx="1"/>
          </p:nvPr>
        </p:nvSpPr>
        <p:spPr>
          <a:xfrm>
            <a:off x="1392667" y="2398957"/>
            <a:ext cx="9406666" cy="3526144"/>
          </a:xfrm>
        </p:spPr>
        <p:txBody>
          <a:bodyPr>
            <a:normAutofit/>
          </a:bodyPr>
          <a:lstStyle/>
          <a:p>
            <a:pPr marL="0" indent="0">
              <a:buNone/>
            </a:pPr>
            <a:r>
              <a:rPr lang="en-US" sz="2000" dirty="0">
                <a:solidFill>
                  <a:schemeClr val="bg1"/>
                </a:solidFill>
              </a:rPr>
              <a:t>Demo </a:t>
            </a:r>
            <a:r>
              <a:rPr lang="en-CA" sz="1400" dirty="0">
                <a:solidFill>
                  <a:schemeClr val="bg1"/>
                </a:solidFill>
              </a:rPr>
              <a:t>NP_EX_6_Seacation</a:t>
            </a:r>
            <a:r>
              <a:rPr lang="en-US" sz="2000" dirty="0">
                <a:solidFill>
                  <a:schemeClr val="bg1"/>
                </a:solidFill>
              </a:rPr>
              <a:t>:</a:t>
            </a:r>
          </a:p>
          <a:p>
            <a:pPr marL="0" indent="0">
              <a:buNone/>
            </a:pPr>
            <a:endParaRPr lang="en-CA" sz="2000" dirty="0">
              <a:solidFill>
                <a:schemeClr val="bg1"/>
              </a:solidFill>
            </a:endParaRPr>
          </a:p>
        </p:txBody>
      </p:sp>
      <p:sp>
        <p:nvSpPr>
          <p:cNvPr id="14" name="Rectangle 13">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a:extLst>
              <a:ext uri="{FF2B5EF4-FFF2-40B4-BE49-F238E27FC236}">
                <a16:creationId xmlns:a16="http://schemas.microsoft.com/office/drawing/2014/main" id="{F1983556-23DB-2D9A-E2ED-D84D09512EE6}"/>
              </a:ext>
            </a:extLst>
          </p:cNvPr>
          <p:cNvPicPr>
            <a:picLocks noChangeAspect="1"/>
          </p:cNvPicPr>
          <p:nvPr/>
        </p:nvPicPr>
        <p:blipFill>
          <a:blip r:embed="rId2"/>
          <a:stretch>
            <a:fillRect/>
          </a:stretch>
        </p:blipFill>
        <p:spPr>
          <a:xfrm>
            <a:off x="1392667" y="3086052"/>
            <a:ext cx="10238130" cy="634377"/>
          </a:xfrm>
          <a:prstGeom prst="rect">
            <a:avLst/>
          </a:prstGeom>
        </p:spPr>
      </p:pic>
      <p:pic>
        <p:nvPicPr>
          <p:cNvPr id="7" name="Picture 6">
            <a:extLst>
              <a:ext uri="{FF2B5EF4-FFF2-40B4-BE49-F238E27FC236}">
                <a16:creationId xmlns:a16="http://schemas.microsoft.com/office/drawing/2014/main" id="{619D7119-F005-1834-6BB2-585C84FA1900}"/>
              </a:ext>
            </a:extLst>
          </p:cNvPr>
          <p:cNvPicPr>
            <a:picLocks noChangeAspect="1"/>
          </p:cNvPicPr>
          <p:nvPr/>
        </p:nvPicPr>
        <p:blipFill>
          <a:blip r:embed="rId3"/>
          <a:stretch>
            <a:fillRect/>
          </a:stretch>
        </p:blipFill>
        <p:spPr>
          <a:xfrm>
            <a:off x="1392667" y="4033146"/>
            <a:ext cx="10238130" cy="416988"/>
          </a:xfrm>
          <a:prstGeom prst="rect">
            <a:avLst/>
          </a:prstGeom>
        </p:spPr>
      </p:pic>
    </p:spTree>
    <p:extLst>
      <p:ext uri="{BB962C8B-B14F-4D97-AF65-F5344CB8AC3E}">
        <p14:creationId xmlns:p14="http://schemas.microsoft.com/office/powerpoint/2010/main" val="203505844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Title 3">
            <a:extLst>
              <a:ext uri="{FF2B5EF4-FFF2-40B4-BE49-F238E27FC236}">
                <a16:creationId xmlns:a16="http://schemas.microsoft.com/office/drawing/2014/main" id="{1B7C0853-530B-D0F2-0712-CED74059803A}"/>
              </a:ext>
            </a:extLst>
          </p:cNvPr>
          <p:cNvSpPr>
            <a:spLocks noGrp="1"/>
          </p:cNvSpPr>
          <p:nvPr>
            <p:ph type="title"/>
          </p:nvPr>
        </p:nvSpPr>
        <p:spPr>
          <a:xfrm>
            <a:off x="838199" y="669925"/>
            <a:ext cx="5450634" cy="1325563"/>
          </a:xfrm>
        </p:spPr>
        <p:txBody>
          <a:bodyPr anchor="b">
            <a:normAutofit/>
          </a:bodyPr>
          <a:lstStyle/>
          <a:p>
            <a:pPr algn="r"/>
            <a:r>
              <a:rPr lang="en-CA" sz="2800" dirty="0">
                <a:solidFill>
                  <a:schemeClr val="bg1"/>
                </a:solidFill>
              </a:rPr>
              <a:t>COMP1631 Advanced Spreadsheets – Winter 2024 – Section 06</a:t>
            </a:r>
          </a:p>
        </p:txBody>
      </p:sp>
      <p:cxnSp>
        <p:nvCxnSpPr>
          <p:cNvPr id="12" name="Straight Connector 11">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456904E3-4734-B320-4E37-F6D1034044DE}"/>
              </a:ext>
            </a:extLst>
          </p:cNvPr>
          <p:cNvSpPr>
            <a:spLocks noGrp="1"/>
          </p:cNvSpPr>
          <p:nvPr>
            <p:ph idx="1"/>
          </p:nvPr>
        </p:nvSpPr>
        <p:spPr>
          <a:xfrm>
            <a:off x="1392667" y="2398957"/>
            <a:ext cx="9406666" cy="3526144"/>
          </a:xfrm>
        </p:spPr>
        <p:txBody>
          <a:bodyPr>
            <a:normAutofit/>
          </a:bodyPr>
          <a:lstStyle/>
          <a:p>
            <a:pPr marL="0" marR="0" lvl="0" indent="0">
              <a:spcBef>
                <a:spcPts val="0"/>
              </a:spcBef>
              <a:spcAft>
                <a:spcPts val="0"/>
              </a:spcAft>
              <a:buNone/>
            </a:pPr>
            <a:r>
              <a:rPr lang="en-US" sz="1800" dirty="0">
                <a:solidFill>
                  <a:schemeClr val="bg1"/>
                </a:solidFill>
                <a:effectLst/>
                <a:highlight>
                  <a:srgbClr val="FF0000"/>
                </a:highlight>
                <a:latin typeface="Sylfaen" panose="010A0502050306030303" pitchFamily="18" charset="0"/>
                <a:ea typeface="Times New Roman" panose="02020603050405020304" pitchFamily="18" charset="0"/>
              </a:rPr>
              <a:t>Quick Quiz 4</a:t>
            </a:r>
          </a:p>
          <a:p>
            <a:pPr marL="0" marR="0" lvl="0" indent="0">
              <a:spcBef>
                <a:spcPts val="0"/>
              </a:spcBef>
              <a:spcAft>
                <a:spcPts val="0"/>
              </a:spcAft>
              <a:buNone/>
            </a:pPr>
            <a:endParaRPr lang="en-CA" sz="1800" dirty="0">
              <a:solidFill>
                <a:schemeClr val="bg1"/>
              </a:solidFill>
              <a:effectLst/>
              <a:latin typeface="Times New Roman" panose="02020603050405020304" pitchFamily="18" charset="0"/>
              <a:ea typeface="Times New Roman" panose="02020603050405020304" pitchFamily="18" charset="0"/>
            </a:endParaRPr>
          </a:p>
          <a:p>
            <a:pPr marL="0" marR="0" lvl="0" indent="0">
              <a:spcBef>
                <a:spcPts val="0"/>
              </a:spcBef>
              <a:spcAft>
                <a:spcPts val="0"/>
              </a:spcAft>
              <a:buNone/>
            </a:pPr>
            <a:r>
              <a:rPr lang="en-CA" sz="1800" dirty="0">
                <a:solidFill>
                  <a:schemeClr val="bg1"/>
                </a:solidFill>
                <a:latin typeface="Times New Roman" panose="02020603050405020304" pitchFamily="18" charset="0"/>
                <a:ea typeface="Times New Roman" panose="02020603050405020304" pitchFamily="18" charset="0"/>
              </a:rPr>
              <a:t>Group Work</a:t>
            </a:r>
            <a:endParaRPr lang="en-CA" sz="1800" dirty="0">
              <a:solidFill>
                <a:schemeClr val="bg1"/>
              </a:solidFill>
              <a:effectLst/>
              <a:latin typeface="Times New Roman" panose="02020603050405020304" pitchFamily="18" charset="0"/>
              <a:ea typeface="Times New Roman" panose="02020603050405020304" pitchFamily="18" charset="0"/>
            </a:endParaRPr>
          </a:p>
          <a:p>
            <a:pPr marL="342900" marR="0" lvl="0" indent="-342900">
              <a:spcBef>
                <a:spcPts val="0"/>
              </a:spcBef>
              <a:spcAft>
                <a:spcPts val="0"/>
              </a:spcAft>
              <a:buFont typeface="Symbol" panose="05050102010706020507" pitchFamily="18" charset="2"/>
              <a:buChar char=""/>
            </a:pPr>
            <a:r>
              <a:rPr lang="en-US" sz="1800" dirty="0">
                <a:solidFill>
                  <a:schemeClr val="bg1"/>
                </a:solidFill>
                <a:effectLst/>
                <a:latin typeface="Sylfaen" panose="010A0502050306030303" pitchFamily="18" charset="0"/>
                <a:ea typeface="Times New Roman" panose="02020603050405020304" pitchFamily="18" charset="0"/>
              </a:rPr>
              <a:t>True/False: By default, records appear in ascending order. </a:t>
            </a:r>
          </a:p>
          <a:p>
            <a:pPr marL="342900" marR="0" lvl="0" indent="-342900">
              <a:spcBef>
                <a:spcPts val="0"/>
              </a:spcBef>
              <a:spcAft>
                <a:spcPts val="0"/>
              </a:spcAft>
              <a:buFont typeface="Symbol" panose="05050102010706020507" pitchFamily="18" charset="2"/>
              <a:buChar char=""/>
            </a:pPr>
            <a:r>
              <a:rPr lang="en-US" sz="1800" dirty="0">
                <a:solidFill>
                  <a:schemeClr val="bg1"/>
                </a:solidFill>
                <a:effectLst/>
                <a:latin typeface="Sylfaen" panose="010A0502050306030303" pitchFamily="18" charset="0"/>
                <a:ea typeface="Times New Roman" panose="02020603050405020304" pitchFamily="18" charset="0"/>
              </a:rPr>
              <a:t>Sorting records from Z to A is _____________ order. </a:t>
            </a:r>
          </a:p>
          <a:p>
            <a:pPr marL="342900" marR="0" lvl="0" indent="-342900">
              <a:spcBef>
                <a:spcPts val="0"/>
              </a:spcBef>
              <a:spcAft>
                <a:spcPts val="0"/>
              </a:spcAft>
              <a:buFont typeface="Symbol" panose="05050102010706020507" pitchFamily="18" charset="2"/>
              <a:buChar char=""/>
            </a:pPr>
            <a:r>
              <a:rPr lang="en-US" sz="1800" dirty="0">
                <a:solidFill>
                  <a:schemeClr val="bg1"/>
                </a:solidFill>
                <a:effectLst/>
                <a:latin typeface="Sylfaen" panose="010A0502050306030303" pitchFamily="18" charset="0"/>
                <a:ea typeface="Times New Roman" panose="02020603050405020304" pitchFamily="18" charset="0"/>
              </a:rPr>
              <a:t>A _______________ arranges field values in the order you specify. </a:t>
            </a:r>
            <a:endParaRPr lang="en-US" sz="1800" dirty="0">
              <a:solidFill>
                <a:schemeClr val="bg1"/>
              </a:solidFill>
              <a:latin typeface="Sylfaen" panose="010A0502050306030303" pitchFamily="18" charset="0"/>
              <a:ea typeface="Times New Roman" panose="02020603050405020304" pitchFamily="18" charset="0"/>
            </a:endParaRPr>
          </a:p>
          <a:p>
            <a:pPr marL="342900" marR="0" lvl="0" indent="-342900">
              <a:spcBef>
                <a:spcPts val="0"/>
              </a:spcBef>
              <a:spcAft>
                <a:spcPts val="0"/>
              </a:spcAft>
              <a:buFont typeface="Symbol" panose="05050102010706020507" pitchFamily="18" charset="2"/>
              <a:buChar char=""/>
            </a:pPr>
            <a:endParaRPr lang="en-US" sz="1800" dirty="0">
              <a:solidFill>
                <a:schemeClr val="bg1"/>
              </a:solidFill>
              <a:effectLst/>
              <a:latin typeface="Sylfaen" panose="010A0502050306030303" pitchFamily="18" charset="0"/>
              <a:ea typeface="Times New Roman" panose="02020603050405020304" pitchFamily="18" charset="0"/>
            </a:endParaRPr>
          </a:p>
          <a:p>
            <a:pPr marL="342900" marR="0" lvl="0" indent="-342900">
              <a:spcBef>
                <a:spcPts val="0"/>
              </a:spcBef>
              <a:spcAft>
                <a:spcPts val="0"/>
              </a:spcAft>
              <a:buFont typeface="Symbol" panose="05050102010706020507" pitchFamily="18" charset="2"/>
              <a:buChar char=""/>
            </a:pPr>
            <a:endParaRPr lang="en-US" sz="1800" dirty="0">
              <a:solidFill>
                <a:schemeClr val="bg1"/>
              </a:solidFill>
              <a:effectLst/>
              <a:latin typeface="Sylfaen" panose="010A0502050306030303" pitchFamily="18" charset="0"/>
              <a:ea typeface="Times New Roman" panose="02020603050405020304" pitchFamily="18" charset="0"/>
            </a:endParaRPr>
          </a:p>
          <a:p>
            <a:pPr marL="0" marR="0" lvl="0" indent="0">
              <a:spcBef>
                <a:spcPts val="0"/>
              </a:spcBef>
              <a:spcAft>
                <a:spcPts val="0"/>
              </a:spcAft>
              <a:buNone/>
            </a:pPr>
            <a:r>
              <a:rPr lang="en-US" sz="1800" dirty="0">
                <a:solidFill>
                  <a:schemeClr val="bg1"/>
                </a:solidFill>
                <a:effectLst/>
                <a:latin typeface="Sylfaen" panose="010A0502050306030303" pitchFamily="18" charset="0"/>
                <a:ea typeface="Times New Roman" panose="02020603050405020304" pitchFamily="18" charset="0"/>
              </a:rPr>
              <a:t>Class Discussion: What is the difference between primary sort field and secondary sort field? </a:t>
            </a:r>
            <a:endParaRPr lang="en-CA" sz="2000" dirty="0">
              <a:solidFill>
                <a:schemeClr val="bg1"/>
              </a:solidFill>
            </a:endParaRPr>
          </a:p>
        </p:txBody>
      </p:sp>
      <p:sp>
        <p:nvSpPr>
          <p:cNvPr id="14" name="Rectangle 13">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34234850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Title 3">
            <a:extLst>
              <a:ext uri="{FF2B5EF4-FFF2-40B4-BE49-F238E27FC236}">
                <a16:creationId xmlns:a16="http://schemas.microsoft.com/office/drawing/2014/main" id="{1B7C0853-530B-D0F2-0712-CED74059803A}"/>
              </a:ext>
            </a:extLst>
          </p:cNvPr>
          <p:cNvSpPr>
            <a:spLocks noGrp="1"/>
          </p:cNvSpPr>
          <p:nvPr>
            <p:ph type="title"/>
          </p:nvPr>
        </p:nvSpPr>
        <p:spPr>
          <a:xfrm>
            <a:off x="838199" y="669925"/>
            <a:ext cx="5450634" cy="1325563"/>
          </a:xfrm>
        </p:spPr>
        <p:txBody>
          <a:bodyPr anchor="b">
            <a:normAutofit/>
          </a:bodyPr>
          <a:lstStyle/>
          <a:p>
            <a:pPr algn="r"/>
            <a:r>
              <a:rPr lang="en-CA" sz="2800" dirty="0">
                <a:solidFill>
                  <a:schemeClr val="bg1"/>
                </a:solidFill>
              </a:rPr>
              <a:t>COMP1631 Advanced Spreadsheets – Winter 2024 – Section 06</a:t>
            </a:r>
          </a:p>
        </p:txBody>
      </p:sp>
      <p:cxnSp>
        <p:nvCxnSpPr>
          <p:cNvPr id="12" name="Straight Connector 11">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456904E3-4734-B320-4E37-F6D1034044DE}"/>
              </a:ext>
            </a:extLst>
          </p:cNvPr>
          <p:cNvSpPr>
            <a:spLocks noGrp="1"/>
          </p:cNvSpPr>
          <p:nvPr>
            <p:ph idx="1"/>
          </p:nvPr>
        </p:nvSpPr>
        <p:spPr>
          <a:xfrm>
            <a:off x="1392667" y="2398957"/>
            <a:ext cx="9406666" cy="3526144"/>
          </a:xfrm>
        </p:spPr>
        <p:txBody>
          <a:bodyPr>
            <a:normAutofit/>
          </a:bodyPr>
          <a:lstStyle/>
          <a:p>
            <a:pPr marL="0" marR="0" lvl="0" indent="0">
              <a:spcBef>
                <a:spcPts val="0"/>
              </a:spcBef>
              <a:spcAft>
                <a:spcPts val="0"/>
              </a:spcAft>
              <a:buNone/>
            </a:pPr>
            <a:endParaRPr lang="en-CA" sz="1800" dirty="0">
              <a:solidFill>
                <a:schemeClr val="bg1"/>
              </a:solidFill>
              <a:effectLst/>
              <a:highlight>
                <a:srgbClr val="FF0000"/>
              </a:highlight>
              <a:latin typeface="Times New Roman" panose="02020603050405020304" pitchFamily="18" charset="0"/>
              <a:ea typeface="Times New Roman" panose="02020603050405020304" pitchFamily="18" charset="0"/>
            </a:endParaRPr>
          </a:p>
          <a:p>
            <a:pPr marL="342900" marR="0" lvl="0" indent="-342900">
              <a:spcBef>
                <a:spcPts val="0"/>
              </a:spcBef>
              <a:spcAft>
                <a:spcPts val="0"/>
              </a:spcAft>
              <a:buFont typeface="Symbol" panose="05050102010706020507" pitchFamily="18" charset="2"/>
              <a:buChar char=""/>
            </a:pPr>
            <a:r>
              <a:rPr lang="en-US" sz="1800" dirty="0">
                <a:solidFill>
                  <a:schemeClr val="bg1"/>
                </a:solidFill>
                <a:effectLst/>
                <a:latin typeface="Sylfaen" panose="010A0502050306030303" pitchFamily="18" charset="0"/>
                <a:ea typeface="Times New Roman" panose="02020603050405020304" pitchFamily="18" charset="0"/>
              </a:rPr>
              <a:t>True/False: By default, records appear in ascending order. (Answer: False)</a:t>
            </a:r>
            <a:endParaRPr lang="en-CA" sz="1800" dirty="0">
              <a:solidFill>
                <a:schemeClr val="bg1"/>
              </a:solidFill>
              <a:effectLst/>
              <a:latin typeface="Times New Roman" panose="02020603050405020304" pitchFamily="18" charset="0"/>
              <a:ea typeface="Times New Roman" panose="02020603050405020304" pitchFamily="18" charset="0"/>
            </a:endParaRPr>
          </a:p>
          <a:p>
            <a:pPr marL="342900" marR="0" lvl="0" indent="-342900">
              <a:spcBef>
                <a:spcPts val="0"/>
              </a:spcBef>
              <a:spcAft>
                <a:spcPts val="0"/>
              </a:spcAft>
              <a:buFont typeface="Symbol" panose="05050102010706020507" pitchFamily="18" charset="2"/>
              <a:buChar char=""/>
            </a:pPr>
            <a:r>
              <a:rPr lang="en-US" sz="1800" dirty="0">
                <a:solidFill>
                  <a:schemeClr val="bg1"/>
                </a:solidFill>
                <a:effectLst/>
                <a:latin typeface="Sylfaen" panose="010A0502050306030303" pitchFamily="18" charset="0"/>
                <a:ea typeface="Times New Roman" panose="02020603050405020304" pitchFamily="18" charset="0"/>
              </a:rPr>
              <a:t>Sorting records from Z to A is _____________ order. (Answer: descending)</a:t>
            </a:r>
            <a:endParaRPr lang="en-CA" sz="1800" dirty="0">
              <a:solidFill>
                <a:schemeClr val="bg1"/>
              </a:solidFill>
              <a:effectLst/>
              <a:latin typeface="Times New Roman" panose="02020603050405020304" pitchFamily="18" charset="0"/>
              <a:ea typeface="Times New Roman" panose="02020603050405020304" pitchFamily="18" charset="0"/>
            </a:endParaRPr>
          </a:p>
          <a:p>
            <a:pPr marL="342900" marR="0" lvl="0" indent="-342900">
              <a:spcBef>
                <a:spcPts val="0"/>
              </a:spcBef>
              <a:spcAft>
                <a:spcPts val="0"/>
              </a:spcAft>
              <a:buFont typeface="Symbol" panose="05050102010706020507" pitchFamily="18" charset="2"/>
              <a:buChar char=""/>
            </a:pPr>
            <a:r>
              <a:rPr lang="en-US" sz="1800" dirty="0">
                <a:solidFill>
                  <a:schemeClr val="bg1"/>
                </a:solidFill>
                <a:effectLst/>
                <a:latin typeface="Sylfaen" panose="010A0502050306030303" pitchFamily="18" charset="0"/>
                <a:ea typeface="Times New Roman" panose="02020603050405020304" pitchFamily="18" charset="0"/>
              </a:rPr>
              <a:t>A _______________ arranges field values in the order you specify. (Answer: custom list)</a:t>
            </a:r>
          </a:p>
          <a:p>
            <a:pPr marL="0" marR="0" lvl="0" indent="0">
              <a:spcBef>
                <a:spcPts val="0"/>
              </a:spcBef>
              <a:spcAft>
                <a:spcPts val="0"/>
              </a:spcAft>
              <a:buNone/>
            </a:pPr>
            <a:endParaRPr lang="en-US" sz="1800" dirty="0">
              <a:solidFill>
                <a:schemeClr val="bg1"/>
              </a:solidFill>
              <a:latin typeface="Sylfaen" panose="010A0502050306030303" pitchFamily="18" charset="0"/>
              <a:ea typeface="Times New Roman" panose="02020603050405020304" pitchFamily="18" charset="0"/>
            </a:endParaRPr>
          </a:p>
          <a:p>
            <a:pPr marL="0" marR="0" lvl="0" indent="0">
              <a:spcBef>
                <a:spcPts val="0"/>
              </a:spcBef>
              <a:spcAft>
                <a:spcPts val="0"/>
              </a:spcAft>
              <a:buNone/>
            </a:pPr>
            <a:endParaRPr lang="en-CA" sz="1800" dirty="0">
              <a:solidFill>
                <a:schemeClr val="bg1"/>
              </a:solidFill>
              <a:effectLst/>
              <a:latin typeface="Times New Roman" panose="02020603050405020304" pitchFamily="18" charset="0"/>
              <a:ea typeface="Times New Roman" panose="02020603050405020304" pitchFamily="18" charset="0"/>
            </a:endParaRPr>
          </a:p>
          <a:p>
            <a:pPr marL="0" marR="0" lvl="0" indent="0">
              <a:spcBef>
                <a:spcPts val="0"/>
              </a:spcBef>
              <a:spcAft>
                <a:spcPts val="0"/>
              </a:spcAft>
              <a:buNone/>
            </a:pPr>
            <a:r>
              <a:rPr lang="en-US" sz="1800" dirty="0">
                <a:solidFill>
                  <a:schemeClr val="bg1"/>
                </a:solidFill>
                <a:effectLst/>
                <a:latin typeface="Sylfaen" panose="010A0502050306030303" pitchFamily="18" charset="0"/>
                <a:ea typeface="Times New Roman" panose="02020603050405020304" pitchFamily="18" charset="0"/>
              </a:rPr>
              <a:t>Class Discussion: What is the difference between primary sort field and secondary sort field? </a:t>
            </a:r>
          </a:p>
          <a:p>
            <a:pPr marL="0" marR="0" lvl="0" indent="0">
              <a:spcBef>
                <a:spcPts val="0"/>
              </a:spcBef>
              <a:spcAft>
                <a:spcPts val="0"/>
              </a:spcAft>
              <a:buNone/>
            </a:pPr>
            <a:endParaRPr lang="en-US" sz="1800" dirty="0">
              <a:solidFill>
                <a:schemeClr val="bg1"/>
              </a:solidFill>
              <a:latin typeface="Sylfaen" panose="010A0502050306030303" pitchFamily="18" charset="0"/>
              <a:ea typeface="Times New Roman" panose="02020603050405020304" pitchFamily="18" charset="0"/>
            </a:endParaRPr>
          </a:p>
          <a:p>
            <a:pPr marL="0" marR="0" lvl="0" indent="0">
              <a:spcBef>
                <a:spcPts val="0"/>
              </a:spcBef>
              <a:spcAft>
                <a:spcPts val="0"/>
              </a:spcAft>
              <a:buNone/>
            </a:pPr>
            <a:r>
              <a:rPr lang="en-US" sz="1800" dirty="0">
                <a:solidFill>
                  <a:schemeClr val="bg1"/>
                </a:solidFill>
                <a:effectLst/>
                <a:latin typeface="Sylfaen" panose="010A0502050306030303" pitchFamily="18" charset="0"/>
                <a:ea typeface="Times New Roman" panose="02020603050405020304" pitchFamily="18" charset="0"/>
              </a:rPr>
              <a:t>(Answer: A </a:t>
            </a:r>
            <a:r>
              <a:rPr lang="en-US" sz="1800" dirty="0">
                <a:solidFill>
                  <a:schemeClr val="bg1"/>
                </a:solidFill>
                <a:effectLst/>
                <a:latin typeface="Times New Roman" panose="02020603050405020304" pitchFamily="18" charset="0"/>
                <a:ea typeface="Times New Roman" panose="02020603050405020304" pitchFamily="18" charset="0"/>
              </a:rPr>
              <a:t>primary sort field initially sorts the data and the secondary sort field sorts data within the primary sort field.)</a:t>
            </a:r>
            <a:endParaRPr lang="en-CA" sz="1800" dirty="0">
              <a:solidFill>
                <a:schemeClr val="bg1"/>
              </a:solidFill>
              <a:effectLst/>
              <a:latin typeface="Times New Roman" panose="02020603050405020304" pitchFamily="18" charset="0"/>
              <a:ea typeface="Times New Roman" panose="02020603050405020304" pitchFamily="18" charset="0"/>
            </a:endParaRPr>
          </a:p>
          <a:p>
            <a:pPr marL="0" indent="0">
              <a:buNone/>
            </a:pPr>
            <a:endParaRPr lang="en-CA" sz="2000" dirty="0">
              <a:solidFill>
                <a:schemeClr val="bg1"/>
              </a:solidFill>
            </a:endParaRPr>
          </a:p>
        </p:txBody>
      </p:sp>
      <p:sp>
        <p:nvSpPr>
          <p:cNvPr id="14" name="Rectangle 13">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25169443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Title 3">
            <a:extLst>
              <a:ext uri="{FF2B5EF4-FFF2-40B4-BE49-F238E27FC236}">
                <a16:creationId xmlns:a16="http://schemas.microsoft.com/office/drawing/2014/main" id="{1B7C0853-530B-D0F2-0712-CED74059803A}"/>
              </a:ext>
            </a:extLst>
          </p:cNvPr>
          <p:cNvSpPr>
            <a:spLocks noGrp="1"/>
          </p:cNvSpPr>
          <p:nvPr>
            <p:ph type="title"/>
          </p:nvPr>
        </p:nvSpPr>
        <p:spPr>
          <a:xfrm>
            <a:off x="838199" y="669925"/>
            <a:ext cx="5450634" cy="1325563"/>
          </a:xfrm>
        </p:spPr>
        <p:txBody>
          <a:bodyPr anchor="b">
            <a:normAutofit/>
          </a:bodyPr>
          <a:lstStyle/>
          <a:p>
            <a:pPr algn="r"/>
            <a:r>
              <a:rPr lang="en-CA" sz="2800" dirty="0">
                <a:solidFill>
                  <a:schemeClr val="bg1"/>
                </a:solidFill>
              </a:rPr>
              <a:t>COMP1631 Advanced Spreadsheets – Winter 2024 – Section 06</a:t>
            </a:r>
          </a:p>
        </p:txBody>
      </p:sp>
      <p:cxnSp>
        <p:nvCxnSpPr>
          <p:cNvPr id="12" name="Straight Connector 11">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456904E3-4734-B320-4E37-F6D1034044DE}"/>
              </a:ext>
            </a:extLst>
          </p:cNvPr>
          <p:cNvSpPr>
            <a:spLocks noGrp="1"/>
          </p:cNvSpPr>
          <p:nvPr>
            <p:ph idx="1"/>
          </p:nvPr>
        </p:nvSpPr>
        <p:spPr>
          <a:xfrm>
            <a:off x="1392667" y="2398957"/>
            <a:ext cx="9406666" cy="3526144"/>
          </a:xfrm>
        </p:spPr>
        <p:txBody>
          <a:bodyPr>
            <a:normAutofit/>
          </a:bodyPr>
          <a:lstStyle/>
          <a:p>
            <a:pPr marL="0" indent="0">
              <a:buNone/>
            </a:pPr>
            <a:r>
              <a:rPr lang="en-US" sz="2800" dirty="0">
                <a:solidFill>
                  <a:schemeClr val="bg1"/>
                </a:solidFill>
                <a:highlight>
                  <a:srgbClr val="800080"/>
                </a:highlight>
              </a:rPr>
              <a:t>Calculating Subtotals</a:t>
            </a:r>
          </a:p>
          <a:p>
            <a:r>
              <a:rPr lang="en-US" dirty="0">
                <a:solidFill>
                  <a:schemeClr val="bg1"/>
                </a:solidFill>
              </a:rPr>
              <a:t>Creating a Subtotal Row</a:t>
            </a:r>
          </a:p>
          <a:p>
            <a:pPr lvl="1"/>
            <a:r>
              <a:rPr lang="en-US" dirty="0">
                <a:solidFill>
                  <a:schemeClr val="bg1"/>
                </a:solidFill>
              </a:rPr>
              <a:t>Some analysis requires calculations on sections of a data range. To do this, you can add subtotals , which are summary functions that are applied to a part of a data range</a:t>
            </a:r>
          </a:p>
          <a:p>
            <a:r>
              <a:rPr lang="en-US" dirty="0">
                <a:solidFill>
                  <a:schemeClr val="bg1"/>
                </a:solidFill>
              </a:rPr>
              <a:t>Using the Subtotal Outline View</a:t>
            </a:r>
          </a:p>
          <a:p>
            <a:pPr lvl="1"/>
            <a:r>
              <a:rPr lang="en-US" dirty="0">
                <a:solidFill>
                  <a:schemeClr val="bg1"/>
                </a:solidFill>
              </a:rPr>
              <a:t>The outline tool lets you control the level of detail displayed in the worksheet.</a:t>
            </a:r>
          </a:p>
          <a:p>
            <a:pPr marL="0" indent="0">
              <a:buNone/>
            </a:pPr>
            <a:endParaRPr lang="en-CA" sz="2000" dirty="0">
              <a:solidFill>
                <a:schemeClr val="bg1"/>
              </a:solidFill>
            </a:endParaRPr>
          </a:p>
        </p:txBody>
      </p:sp>
      <p:sp>
        <p:nvSpPr>
          <p:cNvPr id="14" name="Rectangle 13">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91883934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Title 3">
            <a:extLst>
              <a:ext uri="{FF2B5EF4-FFF2-40B4-BE49-F238E27FC236}">
                <a16:creationId xmlns:a16="http://schemas.microsoft.com/office/drawing/2014/main" id="{1B7C0853-530B-D0F2-0712-CED74059803A}"/>
              </a:ext>
            </a:extLst>
          </p:cNvPr>
          <p:cNvSpPr>
            <a:spLocks noGrp="1"/>
          </p:cNvSpPr>
          <p:nvPr>
            <p:ph type="title"/>
          </p:nvPr>
        </p:nvSpPr>
        <p:spPr>
          <a:xfrm>
            <a:off x="838199" y="669925"/>
            <a:ext cx="5450634" cy="1325563"/>
          </a:xfrm>
        </p:spPr>
        <p:txBody>
          <a:bodyPr anchor="b">
            <a:normAutofit/>
          </a:bodyPr>
          <a:lstStyle/>
          <a:p>
            <a:pPr algn="r"/>
            <a:r>
              <a:rPr lang="en-CA" sz="2800" dirty="0">
                <a:solidFill>
                  <a:schemeClr val="bg1"/>
                </a:solidFill>
              </a:rPr>
              <a:t>COMP1631 Advanced Spreadsheets – Winter 2024 – Section 06</a:t>
            </a:r>
          </a:p>
        </p:txBody>
      </p:sp>
      <p:cxnSp>
        <p:nvCxnSpPr>
          <p:cNvPr id="12" name="Straight Connector 11">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3" name="Content Placeholder 2">
            <a:extLst>
              <a:ext uri="{FF2B5EF4-FFF2-40B4-BE49-F238E27FC236}">
                <a16:creationId xmlns:a16="http://schemas.microsoft.com/office/drawing/2014/main" id="{B5CD554A-DC80-6F0A-F98C-4F7B63D07E3C}"/>
              </a:ext>
            </a:extLst>
          </p:cNvPr>
          <p:cNvPicPr>
            <a:picLocks noGrp="1" noChangeAspect="1"/>
          </p:cNvPicPr>
          <p:nvPr>
            <p:ph idx="1"/>
          </p:nvPr>
        </p:nvPicPr>
        <p:blipFill>
          <a:blip r:embed="rId2"/>
          <a:stretch>
            <a:fillRect/>
          </a:stretch>
        </p:blipFill>
        <p:spPr>
          <a:xfrm>
            <a:off x="1850604" y="2398713"/>
            <a:ext cx="8490792" cy="3525837"/>
          </a:xfrm>
        </p:spPr>
      </p:pic>
      <p:sp>
        <p:nvSpPr>
          <p:cNvPr id="14" name="Rectangle 13">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13888691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Title 3">
            <a:extLst>
              <a:ext uri="{FF2B5EF4-FFF2-40B4-BE49-F238E27FC236}">
                <a16:creationId xmlns:a16="http://schemas.microsoft.com/office/drawing/2014/main" id="{1B7C0853-530B-D0F2-0712-CED74059803A}"/>
              </a:ext>
            </a:extLst>
          </p:cNvPr>
          <p:cNvSpPr>
            <a:spLocks noGrp="1"/>
          </p:cNvSpPr>
          <p:nvPr>
            <p:ph type="title"/>
          </p:nvPr>
        </p:nvSpPr>
        <p:spPr>
          <a:xfrm>
            <a:off x="838199" y="669925"/>
            <a:ext cx="5450634" cy="1325563"/>
          </a:xfrm>
        </p:spPr>
        <p:txBody>
          <a:bodyPr anchor="b">
            <a:normAutofit/>
          </a:bodyPr>
          <a:lstStyle/>
          <a:p>
            <a:pPr algn="r"/>
            <a:r>
              <a:rPr lang="en-CA" sz="2800" dirty="0">
                <a:solidFill>
                  <a:schemeClr val="bg1"/>
                </a:solidFill>
              </a:rPr>
              <a:t>COMP1631 Advanced Spreadsheets – Winter 2024 – Section 06</a:t>
            </a:r>
          </a:p>
        </p:txBody>
      </p:sp>
      <p:cxnSp>
        <p:nvCxnSpPr>
          <p:cNvPr id="12" name="Straight Connector 11">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 name="Content Placeholder 4" descr="A Subtotal dialog box is open. The dialog box contains fields for At each change in, Use function, and Add subtotal to. The At each change in field is filled in with Office and will add a subtotal row at each change in the Office column. The Use function field contains the Sum function and will calculate the sum within each office. The Add subtotal to field contains check boxes for other columns in the worksheet, and the boxes for BASE SALARY, BONUS, and COMMISSION are checked. This will calculate the sum of base salaries, bonuses, and commissions within each office. The dialog box also contains check boxes for Replace current subtotals that replace any precious subtotals in the data range, Page break between groups, and Summary below data that adds a row containing the grand total across all offices. A button for Remove All allows you to remove all subtotal rows from the data range.">
            <a:extLst>
              <a:ext uri="{FF2B5EF4-FFF2-40B4-BE49-F238E27FC236}">
                <a16:creationId xmlns:a16="http://schemas.microsoft.com/office/drawing/2014/main" id="{5374D643-6EAB-8573-D140-6E9AFC2A567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14565" y="2321340"/>
            <a:ext cx="10331752" cy="3866734"/>
          </a:xfrm>
          <a:prstGeom prst="rect">
            <a:avLst/>
          </a:prstGeom>
        </p:spPr>
      </p:pic>
    </p:spTree>
    <p:extLst>
      <p:ext uri="{BB962C8B-B14F-4D97-AF65-F5344CB8AC3E}">
        <p14:creationId xmlns:p14="http://schemas.microsoft.com/office/powerpoint/2010/main" val="289520747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Title 3">
            <a:extLst>
              <a:ext uri="{FF2B5EF4-FFF2-40B4-BE49-F238E27FC236}">
                <a16:creationId xmlns:a16="http://schemas.microsoft.com/office/drawing/2014/main" id="{1B7C0853-530B-D0F2-0712-CED74059803A}"/>
              </a:ext>
            </a:extLst>
          </p:cNvPr>
          <p:cNvSpPr>
            <a:spLocks noGrp="1"/>
          </p:cNvSpPr>
          <p:nvPr>
            <p:ph type="title"/>
          </p:nvPr>
        </p:nvSpPr>
        <p:spPr>
          <a:xfrm>
            <a:off x="838199" y="669925"/>
            <a:ext cx="5450634" cy="1325563"/>
          </a:xfrm>
        </p:spPr>
        <p:txBody>
          <a:bodyPr anchor="b">
            <a:normAutofit/>
          </a:bodyPr>
          <a:lstStyle/>
          <a:p>
            <a:pPr algn="r"/>
            <a:r>
              <a:rPr lang="en-CA" sz="2800" dirty="0">
                <a:solidFill>
                  <a:schemeClr val="bg1"/>
                </a:solidFill>
              </a:rPr>
              <a:t>COMP1631 Advanced Spreadsheets – Winter 2024 – Section 06</a:t>
            </a:r>
          </a:p>
        </p:txBody>
      </p:sp>
      <p:cxnSp>
        <p:nvCxnSpPr>
          <p:cNvPr id="12" name="Straight Connector 11">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456904E3-4734-B320-4E37-F6D1034044DE}"/>
              </a:ext>
            </a:extLst>
          </p:cNvPr>
          <p:cNvSpPr>
            <a:spLocks noGrp="1"/>
          </p:cNvSpPr>
          <p:nvPr>
            <p:ph idx="1"/>
          </p:nvPr>
        </p:nvSpPr>
        <p:spPr>
          <a:xfrm>
            <a:off x="1392667" y="2398957"/>
            <a:ext cx="9406666" cy="3526144"/>
          </a:xfrm>
        </p:spPr>
        <p:txBody>
          <a:bodyPr>
            <a:normAutofit/>
          </a:bodyPr>
          <a:lstStyle/>
          <a:p>
            <a:pPr marL="0" indent="0">
              <a:buNone/>
            </a:pPr>
            <a:r>
              <a:rPr lang="en-US" sz="3200" dirty="0">
                <a:solidFill>
                  <a:schemeClr val="bg1"/>
                </a:solidFill>
              </a:rPr>
              <a:t>Demo </a:t>
            </a:r>
            <a:r>
              <a:rPr lang="en-CA" sz="2000" dirty="0">
                <a:solidFill>
                  <a:schemeClr val="bg1"/>
                </a:solidFill>
              </a:rPr>
              <a:t>NP_EX_6_Seacation</a:t>
            </a:r>
            <a:r>
              <a:rPr lang="en-US" sz="3200" dirty="0">
                <a:solidFill>
                  <a:schemeClr val="bg1"/>
                </a:solidFill>
              </a:rPr>
              <a:t>:</a:t>
            </a:r>
          </a:p>
          <a:p>
            <a:pPr marL="0" indent="0">
              <a:buNone/>
            </a:pPr>
            <a:endParaRPr lang="en-CA" sz="2000" dirty="0">
              <a:solidFill>
                <a:schemeClr val="bg1"/>
              </a:solidFill>
            </a:endParaRPr>
          </a:p>
        </p:txBody>
      </p:sp>
      <p:sp>
        <p:nvSpPr>
          <p:cNvPr id="14" name="Rectangle 13">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a:extLst>
              <a:ext uri="{FF2B5EF4-FFF2-40B4-BE49-F238E27FC236}">
                <a16:creationId xmlns:a16="http://schemas.microsoft.com/office/drawing/2014/main" id="{27900086-AB44-C74A-5C92-DED214969B03}"/>
              </a:ext>
            </a:extLst>
          </p:cNvPr>
          <p:cNvPicPr>
            <a:picLocks noChangeAspect="1"/>
          </p:cNvPicPr>
          <p:nvPr/>
        </p:nvPicPr>
        <p:blipFill>
          <a:blip r:embed="rId2"/>
          <a:stretch>
            <a:fillRect/>
          </a:stretch>
        </p:blipFill>
        <p:spPr>
          <a:xfrm>
            <a:off x="1472185" y="3125469"/>
            <a:ext cx="10104120" cy="3062605"/>
          </a:xfrm>
          <a:prstGeom prst="rect">
            <a:avLst/>
          </a:prstGeom>
        </p:spPr>
      </p:pic>
      <p:cxnSp>
        <p:nvCxnSpPr>
          <p:cNvPr id="8" name="Straight Connector 7">
            <a:extLst>
              <a:ext uri="{FF2B5EF4-FFF2-40B4-BE49-F238E27FC236}">
                <a16:creationId xmlns:a16="http://schemas.microsoft.com/office/drawing/2014/main" id="{1D6D6AE7-B0C0-C454-583C-A261788B8274}"/>
              </a:ext>
            </a:extLst>
          </p:cNvPr>
          <p:cNvCxnSpPr/>
          <p:nvPr/>
        </p:nvCxnSpPr>
        <p:spPr>
          <a:xfrm>
            <a:off x="1463041" y="4352544"/>
            <a:ext cx="1012484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41E4BA6-EA78-9AB6-24C6-A020DAA05D8D}"/>
              </a:ext>
            </a:extLst>
          </p:cNvPr>
          <p:cNvCxnSpPr/>
          <p:nvPr/>
        </p:nvCxnSpPr>
        <p:spPr>
          <a:xfrm>
            <a:off x="1472185" y="5273040"/>
            <a:ext cx="10124843"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555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Title 3">
            <a:extLst>
              <a:ext uri="{FF2B5EF4-FFF2-40B4-BE49-F238E27FC236}">
                <a16:creationId xmlns:a16="http://schemas.microsoft.com/office/drawing/2014/main" id="{1B7C0853-530B-D0F2-0712-CED74059803A}"/>
              </a:ext>
            </a:extLst>
          </p:cNvPr>
          <p:cNvSpPr>
            <a:spLocks noGrp="1"/>
          </p:cNvSpPr>
          <p:nvPr>
            <p:ph type="title"/>
          </p:nvPr>
        </p:nvSpPr>
        <p:spPr>
          <a:xfrm>
            <a:off x="838199" y="669925"/>
            <a:ext cx="5450634" cy="1325563"/>
          </a:xfrm>
        </p:spPr>
        <p:txBody>
          <a:bodyPr anchor="b">
            <a:normAutofit/>
          </a:bodyPr>
          <a:lstStyle/>
          <a:p>
            <a:pPr algn="r"/>
            <a:r>
              <a:rPr lang="en-CA" sz="2800" dirty="0">
                <a:solidFill>
                  <a:schemeClr val="bg1"/>
                </a:solidFill>
              </a:rPr>
              <a:t>COMP1631 Advanced Spreadsheets – Winter 2024 – Section 06</a:t>
            </a:r>
          </a:p>
        </p:txBody>
      </p:sp>
      <p:cxnSp>
        <p:nvCxnSpPr>
          <p:cNvPr id="12" name="Straight Connector 11">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456904E3-4734-B320-4E37-F6D1034044DE}"/>
              </a:ext>
            </a:extLst>
          </p:cNvPr>
          <p:cNvSpPr>
            <a:spLocks noGrp="1"/>
          </p:cNvSpPr>
          <p:nvPr>
            <p:ph idx="1"/>
          </p:nvPr>
        </p:nvSpPr>
        <p:spPr>
          <a:xfrm>
            <a:off x="1392667" y="2398957"/>
            <a:ext cx="9406666" cy="787880"/>
          </a:xfrm>
        </p:spPr>
        <p:txBody>
          <a:bodyPr>
            <a:normAutofit/>
          </a:bodyPr>
          <a:lstStyle/>
          <a:p>
            <a:pPr marL="0" indent="0">
              <a:buNone/>
            </a:pPr>
            <a:r>
              <a:rPr lang="en-US" sz="2000" dirty="0">
                <a:solidFill>
                  <a:schemeClr val="bg1"/>
                </a:solidFill>
              </a:rPr>
              <a:t>Module 6: Managing Data with Data Tools</a:t>
            </a:r>
          </a:p>
          <a:p>
            <a:pPr marL="0" indent="0">
              <a:buNone/>
            </a:pPr>
            <a:r>
              <a:rPr lang="en-US" sz="2000" dirty="0">
                <a:solidFill>
                  <a:schemeClr val="bg1"/>
                </a:solidFill>
              </a:rPr>
              <a:t>Objectives</a:t>
            </a:r>
          </a:p>
          <a:p>
            <a:pPr marL="0" indent="0">
              <a:buNone/>
            </a:pPr>
            <a:endParaRPr lang="en-CA" sz="2000" dirty="0">
              <a:solidFill>
                <a:schemeClr val="bg1"/>
              </a:solidFill>
            </a:endParaRPr>
          </a:p>
        </p:txBody>
      </p:sp>
      <p:sp>
        <p:nvSpPr>
          <p:cNvPr id="14" name="Rectangle 13">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E144696A-CCC5-6403-D392-30673794DC9C}"/>
              </a:ext>
            </a:extLst>
          </p:cNvPr>
          <p:cNvSpPr txBox="1"/>
          <p:nvPr/>
        </p:nvSpPr>
        <p:spPr>
          <a:xfrm>
            <a:off x="1464815" y="3429000"/>
            <a:ext cx="3364637" cy="2585323"/>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bg2"/>
                </a:solidFill>
                <a:highlight>
                  <a:srgbClr val="800080"/>
                </a:highlight>
              </a:rPr>
              <a:t>Split a workbook window into panes</a:t>
            </a:r>
          </a:p>
          <a:p>
            <a:pPr marL="285750" indent="-285750">
              <a:buFont typeface="Arial" panose="020B0604020202020204" pitchFamily="34" charset="0"/>
              <a:buChar char="•"/>
            </a:pPr>
            <a:r>
              <a:rPr lang="en-US" dirty="0">
                <a:solidFill>
                  <a:schemeClr val="bg2"/>
                </a:solidFill>
                <a:highlight>
                  <a:srgbClr val="800080"/>
                </a:highlight>
              </a:rPr>
              <a:t>Highlight and remove duplicate values in a data range</a:t>
            </a:r>
          </a:p>
          <a:p>
            <a:pPr marL="285750" indent="-285750">
              <a:buFont typeface="Arial" panose="020B0604020202020204" pitchFamily="34" charset="0"/>
              <a:buChar char="•"/>
            </a:pPr>
            <a:r>
              <a:rPr lang="en-US" dirty="0">
                <a:solidFill>
                  <a:schemeClr val="bg2"/>
                </a:solidFill>
                <a:highlight>
                  <a:srgbClr val="800080"/>
                </a:highlight>
              </a:rPr>
              <a:t>Sort a data range by one or more fields</a:t>
            </a:r>
          </a:p>
          <a:p>
            <a:pPr marL="285750" indent="-285750">
              <a:buFont typeface="Arial" panose="020B0604020202020204" pitchFamily="34" charset="0"/>
              <a:buChar char="•"/>
            </a:pPr>
            <a:r>
              <a:rPr lang="en-US" dirty="0">
                <a:solidFill>
                  <a:schemeClr val="bg2"/>
                </a:solidFill>
                <a:highlight>
                  <a:srgbClr val="800080"/>
                </a:highlight>
              </a:rPr>
              <a:t>Add subtotals to a data range</a:t>
            </a:r>
          </a:p>
          <a:p>
            <a:pPr marL="285750" indent="-285750">
              <a:buFont typeface="Arial" panose="020B0604020202020204" pitchFamily="34" charset="0"/>
              <a:buChar char="•"/>
            </a:pPr>
            <a:endParaRPr lang="en-CA" dirty="0">
              <a:solidFill>
                <a:schemeClr val="bg2"/>
              </a:solidFill>
              <a:highlight>
                <a:srgbClr val="800080"/>
              </a:highlight>
            </a:endParaRPr>
          </a:p>
        </p:txBody>
      </p:sp>
      <p:sp>
        <p:nvSpPr>
          <p:cNvPr id="6" name="TextBox 5">
            <a:extLst>
              <a:ext uri="{FF2B5EF4-FFF2-40B4-BE49-F238E27FC236}">
                <a16:creationId xmlns:a16="http://schemas.microsoft.com/office/drawing/2014/main" id="{2A7096A2-4D74-D607-DCB2-540B66553407}"/>
              </a:ext>
            </a:extLst>
          </p:cNvPr>
          <p:cNvSpPr txBox="1"/>
          <p:nvPr/>
        </p:nvSpPr>
        <p:spPr>
          <a:xfrm>
            <a:off x="4829452" y="3429000"/>
            <a:ext cx="3364637" cy="2308324"/>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bg2"/>
                </a:solidFill>
              </a:rPr>
              <a:t>Find and select workbook cells</a:t>
            </a:r>
          </a:p>
          <a:p>
            <a:pPr marL="285750" indent="-285750">
              <a:buFont typeface="Arial" panose="020B0604020202020204" pitchFamily="34" charset="0"/>
              <a:buChar char="•"/>
            </a:pPr>
            <a:r>
              <a:rPr lang="en-US" dirty="0">
                <a:solidFill>
                  <a:schemeClr val="bg2"/>
                </a:solidFill>
              </a:rPr>
              <a:t>Filter data based on one or more fields</a:t>
            </a:r>
          </a:p>
          <a:p>
            <a:pPr marL="285750" indent="-285750">
              <a:buFont typeface="Arial" panose="020B0604020202020204" pitchFamily="34" charset="0"/>
              <a:buChar char="•"/>
            </a:pPr>
            <a:r>
              <a:rPr lang="en-US" dirty="0">
                <a:solidFill>
                  <a:schemeClr val="bg2"/>
                </a:solidFill>
              </a:rPr>
              <a:t>Create an advanced filter</a:t>
            </a:r>
          </a:p>
          <a:p>
            <a:pPr marL="285750" indent="-285750">
              <a:buFont typeface="Arial" panose="020B0604020202020204" pitchFamily="34" charset="0"/>
              <a:buChar char="•"/>
            </a:pPr>
            <a:r>
              <a:rPr lang="en-US" dirty="0">
                <a:solidFill>
                  <a:schemeClr val="bg2"/>
                </a:solidFill>
              </a:rPr>
              <a:t>Convert a data range to an Excel table</a:t>
            </a:r>
          </a:p>
          <a:p>
            <a:pPr marL="285750" indent="-285750">
              <a:buFont typeface="Arial" panose="020B0604020202020204" pitchFamily="34" charset="0"/>
              <a:buChar char="•"/>
            </a:pPr>
            <a:r>
              <a:rPr lang="en-US" dirty="0">
                <a:solidFill>
                  <a:schemeClr val="bg2"/>
                </a:solidFill>
              </a:rPr>
              <a:t>Work with table styles and table elements</a:t>
            </a:r>
          </a:p>
        </p:txBody>
      </p:sp>
      <p:sp>
        <p:nvSpPr>
          <p:cNvPr id="7" name="TextBox 6">
            <a:extLst>
              <a:ext uri="{FF2B5EF4-FFF2-40B4-BE49-F238E27FC236}">
                <a16:creationId xmlns:a16="http://schemas.microsoft.com/office/drawing/2014/main" id="{B8F22B18-E712-74F5-A8A4-F8AA812B7C50}"/>
              </a:ext>
            </a:extLst>
          </p:cNvPr>
          <p:cNvSpPr txBox="1"/>
          <p:nvPr/>
        </p:nvSpPr>
        <p:spPr>
          <a:xfrm>
            <a:off x="8194089" y="3401403"/>
            <a:ext cx="3364637" cy="1477328"/>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bg2"/>
                </a:solidFill>
              </a:rPr>
              <a:t>Create and apply a slicer</a:t>
            </a:r>
          </a:p>
          <a:p>
            <a:pPr marL="285750" indent="-285750">
              <a:buFont typeface="Arial" panose="020B0604020202020204" pitchFamily="34" charset="0"/>
              <a:buChar char="•"/>
            </a:pPr>
            <a:r>
              <a:rPr lang="en-US" dirty="0">
                <a:solidFill>
                  <a:schemeClr val="bg2"/>
                </a:solidFill>
              </a:rPr>
              <a:t>Calculate summary statistics with the SUBTOTAL function</a:t>
            </a:r>
          </a:p>
          <a:p>
            <a:pPr marL="285750" indent="-285750">
              <a:buFont typeface="Arial" panose="020B0604020202020204" pitchFamily="34" charset="0"/>
              <a:buChar char="•"/>
            </a:pPr>
            <a:r>
              <a:rPr lang="en-US" dirty="0">
                <a:solidFill>
                  <a:schemeClr val="bg2"/>
                </a:solidFill>
              </a:rPr>
              <a:t>Design and create an interactive dashboard</a:t>
            </a:r>
          </a:p>
        </p:txBody>
      </p:sp>
    </p:spTree>
    <p:extLst>
      <p:ext uri="{BB962C8B-B14F-4D97-AF65-F5344CB8AC3E}">
        <p14:creationId xmlns:p14="http://schemas.microsoft.com/office/powerpoint/2010/main" val="126483974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Title 3">
            <a:extLst>
              <a:ext uri="{FF2B5EF4-FFF2-40B4-BE49-F238E27FC236}">
                <a16:creationId xmlns:a16="http://schemas.microsoft.com/office/drawing/2014/main" id="{1B7C0853-530B-D0F2-0712-CED74059803A}"/>
              </a:ext>
            </a:extLst>
          </p:cNvPr>
          <p:cNvSpPr>
            <a:spLocks noGrp="1"/>
          </p:cNvSpPr>
          <p:nvPr>
            <p:ph type="title"/>
          </p:nvPr>
        </p:nvSpPr>
        <p:spPr>
          <a:xfrm>
            <a:off x="838199" y="669925"/>
            <a:ext cx="5450634" cy="1325563"/>
          </a:xfrm>
        </p:spPr>
        <p:txBody>
          <a:bodyPr anchor="b">
            <a:normAutofit/>
          </a:bodyPr>
          <a:lstStyle/>
          <a:p>
            <a:pPr algn="r"/>
            <a:r>
              <a:rPr lang="en-CA" sz="2800" dirty="0">
                <a:solidFill>
                  <a:schemeClr val="bg1"/>
                </a:solidFill>
              </a:rPr>
              <a:t>COMP1631 Advanced Spreadsheets – Winter 2024 – Section 06</a:t>
            </a:r>
          </a:p>
        </p:txBody>
      </p:sp>
      <p:cxnSp>
        <p:nvCxnSpPr>
          <p:cNvPr id="12" name="Straight Connector 11">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456904E3-4734-B320-4E37-F6D1034044DE}"/>
              </a:ext>
            </a:extLst>
          </p:cNvPr>
          <p:cNvSpPr>
            <a:spLocks noGrp="1"/>
          </p:cNvSpPr>
          <p:nvPr>
            <p:ph idx="1"/>
          </p:nvPr>
        </p:nvSpPr>
        <p:spPr>
          <a:xfrm>
            <a:off x="1392667" y="2398957"/>
            <a:ext cx="9406666" cy="3526144"/>
          </a:xfrm>
        </p:spPr>
        <p:txBody>
          <a:bodyPr>
            <a:normAutofit/>
          </a:bodyPr>
          <a:lstStyle/>
          <a:p>
            <a:pPr marL="0" indent="0">
              <a:buNone/>
            </a:pPr>
            <a:r>
              <a:rPr lang="en-US" sz="3200" dirty="0">
                <a:solidFill>
                  <a:schemeClr val="bg1"/>
                </a:solidFill>
              </a:rPr>
              <a:t>Demo </a:t>
            </a:r>
            <a:r>
              <a:rPr lang="en-CA" sz="2000" dirty="0">
                <a:solidFill>
                  <a:schemeClr val="bg1"/>
                </a:solidFill>
              </a:rPr>
              <a:t>NP_EX_6_Seacation</a:t>
            </a:r>
            <a:r>
              <a:rPr lang="en-US" sz="3200" dirty="0">
                <a:solidFill>
                  <a:schemeClr val="bg1"/>
                </a:solidFill>
              </a:rPr>
              <a:t>:</a:t>
            </a:r>
          </a:p>
          <a:p>
            <a:pPr marL="0" indent="0">
              <a:buNone/>
            </a:pPr>
            <a:endParaRPr lang="en-CA" sz="2000" dirty="0">
              <a:solidFill>
                <a:schemeClr val="bg1"/>
              </a:solidFill>
            </a:endParaRPr>
          </a:p>
        </p:txBody>
      </p:sp>
      <p:sp>
        <p:nvSpPr>
          <p:cNvPr id="14" name="Rectangle 13">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a:extLst>
              <a:ext uri="{FF2B5EF4-FFF2-40B4-BE49-F238E27FC236}">
                <a16:creationId xmlns:a16="http://schemas.microsoft.com/office/drawing/2014/main" id="{02DD2759-884B-BA2D-0ACC-691B98440600}"/>
              </a:ext>
            </a:extLst>
          </p:cNvPr>
          <p:cNvPicPr>
            <a:picLocks noChangeAspect="1"/>
          </p:cNvPicPr>
          <p:nvPr/>
        </p:nvPicPr>
        <p:blipFill>
          <a:blip r:embed="rId2"/>
          <a:stretch>
            <a:fillRect/>
          </a:stretch>
        </p:blipFill>
        <p:spPr>
          <a:xfrm>
            <a:off x="1392667" y="3201571"/>
            <a:ext cx="10602805" cy="2572109"/>
          </a:xfrm>
          <a:prstGeom prst="rect">
            <a:avLst/>
          </a:prstGeom>
        </p:spPr>
      </p:pic>
    </p:spTree>
    <p:extLst>
      <p:ext uri="{BB962C8B-B14F-4D97-AF65-F5344CB8AC3E}">
        <p14:creationId xmlns:p14="http://schemas.microsoft.com/office/powerpoint/2010/main" val="319373404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Title 3">
            <a:extLst>
              <a:ext uri="{FF2B5EF4-FFF2-40B4-BE49-F238E27FC236}">
                <a16:creationId xmlns:a16="http://schemas.microsoft.com/office/drawing/2014/main" id="{1B7C0853-530B-D0F2-0712-CED74059803A}"/>
              </a:ext>
            </a:extLst>
          </p:cNvPr>
          <p:cNvSpPr>
            <a:spLocks noGrp="1"/>
          </p:cNvSpPr>
          <p:nvPr>
            <p:ph type="title"/>
          </p:nvPr>
        </p:nvSpPr>
        <p:spPr>
          <a:xfrm>
            <a:off x="838199" y="669925"/>
            <a:ext cx="5450634" cy="1325563"/>
          </a:xfrm>
        </p:spPr>
        <p:txBody>
          <a:bodyPr anchor="b">
            <a:normAutofit/>
          </a:bodyPr>
          <a:lstStyle/>
          <a:p>
            <a:pPr algn="r"/>
            <a:r>
              <a:rPr lang="en-CA" sz="2800" dirty="0">
                <a:solidFill>
                  <a:schemeClr val="bg1"/>
                </a:solidFill>
              </a:rPr>
              <a:t>COMP1631 Advanced Spreadsheets – Winter 2024 – Section 06</a:t>
            </a:r>
          </a:p>
        </p:txBody>
      </p:sp>
      <p:cxnSp>
        <p:nvCxnSpPr>
          <p:cNvPr id="12" name="Straight Connector 11">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456904E3-4734-B320-4E37-F6D1034044DE}"/>
              </a:ext>
            </a:extLst>
          </p:cNvPr>
          <p:cNvSpPr>
            <a:spLocks noGrp="1"/>
          </p:cNvSpPr>
          <p:nvPr>
            <p:ph idx="1"/>
          </p:nvPr>
        </p:nvSpPr>
        <p:spPr>
          <a:xfrm>
            <a:off x="1392667" y="2398957"/>
            <a:ext cx="9406666" cy="3526144"/>
          </a:xfrm>
        </p:spPr>
        <p:txBody>
          <a:bodyPr>
            <a:normAutofit/>
          </a:bodyPr>
          <a:lstStyle/>
          <a:p>
            <a:pPr marL="0" indent="0">
              <a:buNone/>
            </a:pPr>
            <a:r>
              <a:rPr lang="en-US" sz="3200" dirty="0">
                <a:solidFill>
                  <a:schemeClr val="bg1"/>
                </a:solidFill>
              </a:rPr>
              <a:t>Demo </a:t>
            </a:r>
            <a:r>
              <a:rPr lang="en-CA" sz="2000" dirty="0">
                <a:solidFill>
                  <a:schemeClr val="bg1"/>
                </a:solidFill>
              </a:rPr>
              <a:t>NP_EX_6_Seacation</a:t>
            </a:r>
            <a:r>
              <a:rPr lang="en-US" sz="3200" dirty="0">
                <a:solidFill>
                  <a:schemeClr val="bg1"/>
                </a:solidFill>
              </a:rPr>
              <a:t>:</a:t>
            </a:r>
          </a:p>
          <a:p>
            <a:pPr marL="0" indent="0">
              <a:buNone/>
            </a:pPr>
            <a:endParaRPr lang="en-CA" sz="2000" dirty="0">
              <a:solidFill>
                <a:schemeClr val="bg1"/>
              </a:solidFill>
            </a:endParaRPr>
          </a:p>
        </p:txBody>
      </p:sp>
      <p:sp>
        <p:nvSpPr>
          <p:cNvPr id="14" name="Rectangle 13">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a:extLst>
              <a:ext uri="{FF2B5EF4-FFF2-40B4-BE49-F238E27FC236}">
                <a16:creationId xmlns:a16="http://schemas.microsoft.com/office/drawing/2014/main" id="{D7DEFBEB-484E-7220-8C78-F11309F6DB39}"/>
              </a:ext>
            </a:extLst>
          </p:cNvPr>
          <p:cNvPicPr>
            <a:picLocks noChangeAspect="1"/>
          </p:cNvPicPr>
          <p:nvPr/>
        </p:nvPicPr>
        <p:blipFill>
          <a:blip r:embed="rId2"/>
          <a:stretch>
            <a:fillRect/>
          </a:stretch>
        </p:blipFill>
        <p:spPr>
          <a:xfrm>
            <a:off x="1392667" y="3145619"/>
            <a:ext cx="10621857" cy="1133633"/>
          </a:xfrm>
          <a:prstGeom prst="rect">
            <a:avLst/>
          </a:prstGeom>
        </p:spPr>
      </p:pic>
    </p:spTree>
    <p:extLst>
      <p:ext uri="{BB962C8B-B14F-4D97-AF65-F5344CB8AC3E}">
        <p14:creationId xmlns:p14="http://schemas.microsoft.com/office/powerpoint/2010/main" val="156595525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Title 3">
            <a:extLst>
              <a:ext uri="{FF2B5EF4-FFF2-40B4-BE49-F238E27FC236}">
                <a16:creationId xmlns:a16="http://schemas.microsoft.com/office/drawing/2014/main" id="{1B7C0853-530B-D0F2-0712-CED74059803A}"/>
              </a:ext>
            </a:extLst>
          </p:cNvPr>
          <p:cNvSpPr>
            <a:spLocks noGrp="1"/>
          </p:cNvSpPr>
          <p:nvPr>
            <p:ph type="title"/>
          </p:nvPr>
        </p:nvSpPr>
        <p:spPr>
          <a:xfrm>
            <a:off x="838199" y="669925"/>
            <a:ext cx="5450634" cy="1325563"/>
          </a:xfrm>
        </p:spPr>
        <p:txBody>
          <a:bodyPr anchor="b">
            <a:normAutofit/>
          </a:bodyPr>
          <a:lstStyle/>
          <a:p>
            <a:pPr algn="r"/>
            <a:r>
              <a:rPr lang="en-CA" sz="2800" dirty="0">
                <a:solidFill>
                  <a:schemeClr val="bg1"/>
                </a:solidFill>
              </a:rPr>
              <a:t>COMP1631 Advanced Spreadsheets – Winter 2024 – Section 06</a:t>
            </a:r>
          </a:p>
        </p:txBody>
      </p:sp>
      <p:cxnSp>
        <p:nvCxnSpPr>
          <p:cNvPr id="12" name="Straight Connector 11">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456904E3-4734-B320-4E37-F6D1034044DE}"/>
              </a:ext>
            </a:extLst>
          </p:cNvPr>
          <p:cNvSpPr>
            <a:spLocks noGrp="1"/>
          </p:cNvSpPr>
          <p:nvPr>
            <p:ph idx="1"/>
          </p:nvPr>
        </p:nvSpPr>
        <p:spPr>
          <a:xfrm>
            <a:off x="1392667" y="2398957"/>
            <a:ext cx="9406666" cy="3526144"/>
          </a:xfrm>
        </p:spPr>
        <p:txBody>
          <a:bodyPr>
            <a:normAutofit/>
          </a:bodyPr>
          <a:lstStyle/>
          <a:p>
            <a:pPr marL="0" indent="0">
              <a:buNone/>
            </a:pPr>
            <a:r>
              <a:rPr lang="en-US" sz="2000" dirty="0">
                <a:solidFill>
                  <a:schemeClr val="bg1"/>
                </a:solidFill>
              </a:rPr>
              <a:t>Individual Work: </a:t>
            </a:r>
            <a:r>
              <a:rPr lang="en-US" sz="2000" dirty="0">
                <a:solidFill>
                  <a:schemeClr val="bg1"/>
                </a:solidFill>
                <a:hlinkClick r:id="rId2"/>
              </a:rPr>
              <a:t>https://forms.office.com/r/2W4TCcqKda</a:t>
            </a:r>
            <a:endParaRPr lang="en-CA" sz="2000" dirty="0">
              <a:solidFill>
                <a:schemeClr val="bg1"/>
              </a:solidFill>
            </a:endParaRPr>
          </a:p>
        </p:txBody>
      </p:sp>
      <p:sp>
        <p:nvSpPr>
          <p:cNvPr id="14" name="Rectangle 13">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a:hlinkClick r:id="rId2"/>
            <a:extLst>
              <a:ext uri="{FF2B5EF4-FFF2-40B4-BE49-F238E27FC236}">
                <a16:creationId xmlns:a16="http://schemas.microsoft.com/office/drawing/2014/main" id="{772F3FB3-01B6-CE3B-5999-BB4678013822}"/>
              </a:ext>
            </a:extLst>
          </p:cNvPr>
          <p:cNvPicPr>
            <a:picLocks noChangeAspect="1"/>
          </p:cNvPicPr>
          <p:nvPr/>
        </p:nvPicPr>
        <p:blipFill>
          <a:blip r:embed="rId3"/>
          <a:stretch>
            <a:fillRect/>
          </a:stretch>
        </p:blipFill>
        <p:spPr>
          <a:xfrm>
            <a:off x="1392667" y="2875688"/>
            <a:ext cx="9196085" cy="3543111"/>
          </a:xfrm>
          <a:prstGeom prst="rect">
            <a:avLst/>
          </a:prstGeom>
        </p:spPr>
      </p:pic>
    </p:spTree>
    <p:extLst>
      <p:ext uri="{BB962C8B-B14F-4D97-AF65-F5344CB8AC3E}">
        <p14:creationId xmlns:p14="http://schemas.microsoft.com/office/powerpoint/2010/main" val="139220267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56E9B3E6-E277-4D68-BA48-9CB43FFBD6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 name="Group 21">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23" name="Rectangle 22">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7" name="Rectangle 26">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1B7C0853-530B-D0F2-0712-CED74059803A}"/>
              </a:ext>
            </a:extLst>
          </p:cNvPr>
          <p:cNvSpPr>
            <a:spLocks noGrp="1"/>
          </p:cNvSpPr>
          <p:nvPr>
            <p:ph type="title"/>
          </p:nvPr>
        </p:nvSpPr>
        <p:spPr>
          <a:xfrm>
            <a:off x="1043631" y="809898"/>
            <a:ext cx="10173010" cy="1554480"/>
          </a:xfrm>
          <a:solidFill>
            <a:schemeClr val="accent4">
              <a:lumMod val="60000"/>
              <a:lumOff val="40000"/>
            </a:schemeClr>
          </a:solidFill>
          <a:effectLst>
            <a:glow rad="101600">
              <a:schemeClr val="accent4">
                <a:satMod val="175000"/>
                <a:alpha val="40000"/>
              </a:schemeClr>
            </a:glow>
          </a:effectLst>
        </p:spPr>
        <p:txBody>
          <a:bodyPr anchor="ctr">
            <a:normAutofit/>
          </a:bodyPr>
          <a:lstStyle/>
          <a:p>
            <a:r>
              <a:rPr lang="en-CA" sz="4800" dirty="0"/>
              <a:t>COMP1631 Advanced Spreadsheets – Winter 2024 – Section 06</a:t>
            </a:r>
          </a:p>
        </p:txBody>
      </p:sp>
      <p:cxnSp>
        <p:nvCxnSpPr>
          <p:cNvPr id="29" name="Straight Connector 28">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graphicFrame>
        <p:nvGraphicFramePr>
          <p:cNvPr id="16" name="Content Placeholder 4">
            <a:extLst>
              <a:ext uri="{FF2B5EF4-FFF2-40B4-BE49-F238E27FC236}">
                <a16:creationId xmlns:a16="http://schemas.microsoft.com/office/drawing/2014/main" id="{F4F6A02C-81FD-C98D-153D-0CF8BA3F3923}"/>
              </a:ext>
            </a:extLst>
          </p:cNvPr>
          <p:cNvGraphicFramePr>
            <a:graphicFrameLocks noGrp="1"/>
          </p:cNvGraphicFramePr>
          <p:nvPr>
            <p:ph idx="1"/>
            <p:extLst>
              <p:ext uri="{D42A27DB-BD31-4B8C-83A1-F6EECF244321}">
                <p14:modId xmlns:p14="http://schemas.microsoft.com/office/powerpoint/2010/main" val="1483567477"/>
              </p:ext>
            </p:extLst>
          </p:nvPr>
        </p:nvGraphicFramePr>
        <p:xfrm>
          <a:off x="904602" y="3017519"/>
          <a:ext cx="10378440" cy="320990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3257087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Title 3">
            <a:extLst>
              <a:ext uri="{FF2B5EF4-FFF2-40B4-BE49-F238E27FC236}">
                <a16:creationId xmlns:a16="http://schemas.microsoft.com/office/drawing/2014/main" id="{1B7C0853-530B-D0F2-0712-CED74059803A}"/>
              </a:ext>
            </a:extLst>
          </p:cNvPr>
          <p:cNvSpPr>
            <a:spLocks noGrp="1"/>
          </p:cNvSpPr>
          <p:nvPr>
            <p:ph type="title"/>
          </p:nvPr>
        </p:nvSpPr>
        <p:spPr>
          <a:xfrm>
            <a:off x="838199" y="669925"/>
            <a:ext cx="5450634" cy="1325563"/>
          </a:xfrm>
        </p:spPr>
        <p:txBody>
          <a:bodyPr anchor="b">
            <a:normAutofit/>
          </a:bodyPr>
          <a:lstStyle/>
          <a:p>
            <a:pPr algn="r"/>
            <a:r>
              <a:rPr lang="en-CA" sz="2800" dirty="0">
                <a:solidFill>
                  <a:schemeClr val="bg1"/>
                </a:solidFill>
              </a:rPr>
              <a:t>COMP1631 Advanced Spreadsheets – Winter 2024 – Section 06</a:t>
            </a:r>
          </a:p>
        </p:txBody>
      </p:sp>
      <p:cxnSp>
        <p:nvCxnSpPr>
          <p:cNvPr id="12" name="Straight Connector 11">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456904E3-4734-B320-4E37-F6D1034044DE}"/>
              </a:ext>
            </a:extLst>
          </p:cNvPr>
          <p:cNvSpPr>
            <a:spLocks noGrp="1"/>
          </p:cNvSpPr>
          <p:nvPr>
            <p:ph idx="1"/>
          </p:nvPr>
        </p:nvSpPr>
        <p:spPr>
          <a:xfrm>
            <a:off x="1392667" y="2398957"/>
            <a:ext cx="9406666" cy="3526144"/>
          </a:xfrm>
        </p:spPr>
        <p:txBody>
          <a:bodyPr>
            <a:normAutofit fontScale="92500" lnSpcReduction="10000"/>
          </a:bodyPr>
          <a:lstStyle/>
          <a:p>
            <a:pPr marL="0" indent="0">
              <a:buNone/>
            </a:pPr>
            <a:r>
              <a:rPr lang="en-US" sz="2000" dirty="0">
                <a:solidFill>
                  <a:schemeClr val="bg1"/>
                </a:solidFill>
              </a:rPr>
              <a:t>6.2 </a:t>
            </a:r>
            <a:r>
              <a:rPr lang="en-US" sz="2800" dirty="0">
                <a:solidFill>
                  <a:schemeClr val="bg1"/>
                </a:solidFill>
              </a:rPr>
              <a:t>Filters and Excel Tables</a:t>
            </a:r>
          </a:p>
          <a:p>
            <a:pPr marL="0" indent="0">
              <a:buNone/>
            </a:pPr>
            <a:r>
              <a:rPr lang="en-US" dirty="0">
                <a:solidFill>
                  <a:schemeClr val="bg1"/>
                </a:solidFill>
                <a:highlight>
                  <a:srgbClr val="800080"/>
                </a:highlight>
              </a:rPr>
              <a:t>Locating Cells Within a Worksheet </a:t>
            </a:r>
            <a:endParaRPr lang="en-US" dirty="0">
              <a:solidFill>
                <a:schemeClr val="bg2"/>
              </a:solidFill>
              <a:highlight>
                <a:srgbClr val="800080"/>
              </a:highlight>
            </a:endParaRPr>
          </a:p>
          <a:p>
            <a:r>
              <a:rPr lang="en-US" dirty="0">
                <a:solidFill>
                  <a:schemeClr val="bg2"/>
                </a:solidFill>
              </a:rPr>
              <a:t>Finding and Selecting Multiple Cells</a:t>
            </a:r>
          </a:p>
          <a:p>
            <a:pPr lvl="1"/>
            <a:r>
              <a:rPr lang="en-US" dirty="0">
                <a:solidFill>
                  <a:schemeClr val="bg2"/>
                </a:solidFill>
              </a:rPr>
              <a:t>Find &amp; Select can locate cells that match a specified criterion. For example, you can use Find &amp; Select to locate employees by their last name, base salary, or date of hire.</a:t>
            </a:r>
          </a:p>
          <a:p>
            <a:r>
              <a:rPr lang="en-US" dirty="0">
                <a:solidFill>
                  <a:schemeClr val="bg2"/>
                </a:solidFill>
              </a:rPr>
              <a:t>Finding Cells by Type</a:t>
            </a:r>
          </a:p>
          <a:p>
            <a:pPr lvl="1"/>
            <a:r>
              <a:rPr lang="en-US" dirty="0">
                <a:solidFill>
                  <a:schemeClr val="bg2"/>
                </a:solidFill>
              </a:rPr>
              <a:t>Find &amp; Select can also locate cells based on criteria other than cell value, such as whether the cell contains a formula, constant, blank, or conditional formatting rule.</a:t>
            </a:r>
          </a:p>
          <a:p>
            <a:pPr marL="0" indent="0">
              <a:buNone/>
            </a:pPr>
            <a:endParaRPr lang="en-CA" sz="2000" dirty="0">
              <a:solidFill>
                <a:schemeClr val="bg1"/>
              </a:solidFill>
            </a:endParaRPr>
          </a:p>
        </p:txBody>
      </p:sp>
      <p:sp>
        <p:nvSpPr>
          <p:cNvPr id="14" name="Rectangle 13">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47271384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Title 3">
            <a:extLst>
              <a:ext uri="{FF2B5EF4-FFF2-40B4-BE49-F238E27FC236}">
                <a16:creationId xmlns:a16="http://schemas.microsoft.com/office/drawing/2014/main" id="{1B7C0853-530B-D0F2-0712-CED74059803A}"/>
              </a:ext>
            </a:extLst>
          </p:cNvPr>
          <p:cNvSpPr>
            <a:spLocks noGrp="1"/>
          </p:cNvSpPr>
          <p:nvPr>
            <p:ph type="title"/>
          </p:nvPr>
        </p:nvSpPr>
        <p:spPr>
          <a:xfrm>
            <a:off x="838199" y="669925"/>
            <a:ext cx="5450634" cy="1325563"/>
          </a:xfrm>
        </p:spPr>
        <p:txBody>
          <a:bodyPr anchor="b">
            <a:normAutofit/>
          </a:bodyPr>
          <a:lstStyle/>
          <a:p>
            <a:pPr algn="r"/>
            <a:r>
              <a:rPr lang="en-CA" sz="2800" dirty="0">
                <a:solidFill>
                  <a:schemeClr val="bg1"/>
                </a:solidFill>
              </a:rPr>
              <a:t>COMP1631 Advanced Spreadsheets – Winter 2024 – Section 06</a:t>
            </a:r>
          </a:p>
        </p:txBody>
      </p:sp>
      <p:cxnSp>
        <p:nvCxnSpPr>
          <p:cNvPr id="12" name="Straight Connector 11">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3" name="Content Placeholder 2">
            <a:extLst>
              <a:ext uri="{FF2B5EF4-FFF2-40B4-BE49-F238E27FC236}">
                <a16:creationId xmlns:a16="http://schemas.microsoft.com/office/drawing/2014/main" id="{773EAE00-5C74-5CFB-23C7-F9CB289B8341}"/>
              </a:ext>
            </a:extLst>
          </p:cNvPr>
          <p:cNvPicPr>
            <a:picLocks noGrp="1" noChangeAspect="1"/>
          </p:cNvPicPr>
          <p:nvPr>
            <p:ph idx="1"/>
          </p:nvPr>
        </p:nvPicPr>
        <p:blipFill>
          <a:blip r:embed="rId2"/>
          <a:stretch>
            <a:fillRect/>
          </a:stretch>
        </p:blipFill>
        <p:spPr>
          <a:xfrm>
            <a:off x="1046009" y="2237902"/>
            <a:ext cx="9407525" cy="1059870"/>
          </a:xfrm>
        </p:spPr>
      </p:pic>
      <p:sp>
        <p:nvSpPr>
          <p:cNvPr id="14" name="Rectangle 13">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Content Placeholder 4" descr="A Find and Replace dialog box is open. A field for Find what is filled in with 4,500 dollars which allows you to find cells displaying this value. The Options button has been selected and contains fields for Within, Search, and Look in. The Within field is set to Sheet, which searches only the current worksheet. The Look in field is set to Values, which searches the value displayed in the cell. A checkbox for Match entire cell contents has been selected. This limits the search to cells displaying only 4,500 dollars. The Find All button has been selected and displays all of the matching cells. A table has columns for Book, Sheet, Name, Cell, Value, and Formula and shows cells that match the search criteria.">
            <a:extLst>
              <a:ext uri="{FF2B5EF4-FFF2-40B4-BE49-F238E27FC236}">
                <a16:creationId xmlns:a16="http://schemas.microsoft.com/office/drawing/2014/main" id="{ECEAF575-A75A-EE5A-E344-26D175C102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70138" y="3441716"/>
            <a:ext cx="7752758" cy="3157146"/>
          </a:xfrm>
          <a:prstGeom prst="rect">
            <a:avLst/>
          </a:prstGeom>
        </p:spPr>
      </p:pic>
    </p:spTree>
    <p:extLst>
      <p:ext uri="{BB962C8B-B14F-4D97-AF65-F5344CB8AC3E}">
        <p14:creationId xmlns:p14="http://schemas.microsoft.com/office/powerpoint/2010/main" val="343576737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Title 3">
            <a:extLst>
              <a:ext uri="{FF2B5EF4-FFF2-40B4-BE49-F238E27FC236}">
                <a16:creationId xmlns:a16="http://schemas.microsoft.com/office/drawing/2014/main" id="{1B7C0853-530B-D0F2-0712-CED74059803A}"/>
              </a:ext>
            </a:extLst>
          </p:cNvPr>
          <p:cNvSpPr>
            <a:spLocks noGrp="1"/>
          </p:cNvSpPr>
          <p:nvPr>
            <p:ph type="title"/>
          </p:nvPr>
        </p:nvSpPr>
        <p:spPr>
          <a:xfrm>
            <a:off x="838199" y="669925"/>
            <a:ext cx="5450634" cy="1325563"/>
          </a:xfrm>
        </p:spPr>
        <p:txBody>
          <a:bodyPr anchor="b">
            <a:normAutofit/>
          </a:bodyPr>
          <a:lstStyle/>
          <a:p>
            <a:pPr algn="r"/>
            <a:r>
              <a:rPr lang="en-CA" sz="2800" dirty="0">
                <a:solidFill>
                  <a:schemeClr val="bg1"/>
                </a:solidFill>
              </a:rPr>
              <a:t>COMP1631 Advanced Spreadsheets – Winter 2024 – Section 06</a:t>
            </a:r>
          </a:p>
        </p:txBody>
      </p:sp>
      <p:cxnSp>
        <p:nvCxnSpPr>
          <p:cNvPr id="12" name="Straight Connector 11">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456904E3-4734-B320-4E37-F6D1034044DE}"/>
              </a:ext>
            </a:extLst>
          </p:cNvPr>
          <p:cNvSpPr>
            <a:spLocks noGrp="1"/>
          </p:cNvSpPr>
          <p:nvPr>
            <p:ph idx="1"/>
          </p:nvPr>
        </p:nvSpPr>
        <p:spPr>
          <a:xfrm>
            <a:off x="1392667" y="2398957"/>
            <a:ext cx="9406666" cy="3526144"/>
          </a:xfrm>
        </p:spPr>
        <p:txBody>
          <a:bodyPr>
            <a:normAutofit fontScale="92500" lnSpcReduction="20000"/>
          </a:bodyPr>
          <a:lstStyle/>
          <a:p>
            <a:pPr marL="0" indent="0">
              <a:buNone/>
            </a:pPr>
            <a:r>
              <a:rPr lang="en-US" sz="2800" dirty="0">
                <a:solidFill>
                  <a:schemeClr val="bg1"/>
                </a:solidFill>
                <a:highlight>
                  <a:srgbClr val="800080"/>
                </a:highlight>
              </a:rPr>
              <a:t>Filtering Data</a:t>
            </a:r>
          </a:p>
          <a:p>
            <a:r>
              <a:rPr lang="en-US" dirty="0">
                <a:solidFill>
                  <a:schemeClr val="bg2"/>
                </a:solidFill>
              </a:rPr>
              <a:t>Filtering Based on One Field</a:t>
            </a:r>
          </a:p>
          <a:p>
            <a:pPr lvl="1"/>
            <a:r>
              <a:rPr lang="en-US" dirty="0">
                <a:solidFill>
                  <a:schemeClr val="bg2"/>
                </a:solidFill>
              </a:rPr>
              <a:t>Filtering data hides the rows whose values do not match the search criteria. Those rows are not removed from the worksheet. They can be redisplayed by removing the filter or applying a new filter</a:t>
            </a:r>
          </a:p>
          <a:p>
            <a:r>
              <a:rPr lang="en-US" dirty="0">
                <a:solidFill>
                  <a:schemeClr val="bg2"/>
                </a:solidFill>
              </a:rPr>
              <a:t>Filtering Based on Multiple Columns</a:t>
            </a:r>
          </a:p>
          <a:p>
            <a:pPr lvl="1"/>
            <a:r>
              <a:rPr lang="en-US" dirty="0">
                <a:solidFill>
                  <a:schemeClr val="bg2"/>
                </a:solidFill>
              </a:rPr>
              <a:t>You can filter a data range based on criteria from multiple fields. Each additional filter reduces the number of records displayed since a record has to fulfill all filter criteria to be selected. </a:t>
            </a:r>
          </a:p>
          <a:p>
            <a:pPr lvl="1"/>
            <a:r>
              <a:rPr lang="en-US" dirty="0">
                <a:solidFill>
                  <a:schemeClr val="bg2"/>
                </a:solidFill>
              </a:rPr>
              <a:t>To use filters from multiple fields, select the filter button from other column headers in the data range.</a:t>
            </a:r>
          </a:p>
          <a:p>
            <a:pPr marL="0" indent="0">
              <a:buNone/>
            </a:pPr>
            <a:endParaRPr lang="en-CA" sz="2000" dirty="0">
              <a:solidFill>
                <a:schemeClr val="bg2"/>
              </a:solidFill>
            </a:endParaRPr>
          </a:p>
        </p:txBody>
      </p:sp>
      <p:sp>
        <p:nvSpPr>
          <p:cNvPr id="14" name="Rectangle 13">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9419351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Title 3">
            <a:extLst>
              <a:ext uri="{FF2B5EF4-FFF2-40B4-BE49-F238E27FC236}">
                <a16:creationId xmlns:a16="http://schemas.microsoft.com/office/drawing/2014/main" id="{1B7C0853-530B-D0F2-0712-CED74059803A}"/>
              </a:ext>
            </a:extLst>
          </p:cNvPr>
          <p:cNvSpPr>
            <a:spLocks noGrp="1"/>
          </p:cNvSpPr>
          <p:nvPr>
            <p:ph type="title"/>
          </p:nvPr>
        </p:nvSpPr>
        <p:spPr>
          <a:xfrm>
            <a:off x="838199" y="669925"/>
            <a:ext cx="5450634" cy="1325563"/>
          </a:xfrm>
        </p:spPr>
        <p:txBody>
          <a:bodyPr anchor="b">
            <a:normAutofit/>
          </a:bodyPr>
          <a:lstStyle/>
          <a:p>
            <a:pPr algn="r"/>
            <a:r>
              <a:rPr lang="en-CA" sz="2800" dirty="0">
                <a:solidFill>
                  <a:schemeClr val="bg1"/>
                </a:solidFill>
              </a:rPr>
              <a:t>COMP1631 Advanced Spreadsheets – Winter 2024 – Section 06</a:t>
            </a:r>
          </a:p>
        </p:txBody>
      </p:sp>
      <p:cxnSp>
        <p:nvCxnSpPr>
          <p:cNvPr id="12" name="Straight Connector 11">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3" name="Content Placeholder 2">
            <a:extLst>
              <a:ext uri="{FF2B5EF4-FFF2-40B4-BE49-F238E27FC236}">
                <a16:creationId xmlns:a16="http://schemas.microsoft.com/office/drawing/2014/main" id="{16A1EB2F-B093-53ED-EF5E-5A8F079D73F0}"/>
              </a:ext>
            </a:extLst>
          </p:cNvPr>
          <p:cNvPicPr>
            <a:picLocks noGrp="1" noChangeAspect="1"/>
          </p:cNvPicPr>
          <p:nvPr>
            <p:ph idx="1"/>
          </p:nvPr>
        </p:nvPicPr>
        <p:blipFill>
          <a:blip r:embed="rId2"/>
          <a:stretch>
            <a:fillRect/>
          </a:stretch>
        </p:blipFill>
        <p:spPr>
          <a:xfrm>
            <a:off x="1844890" y="2398713"/>
            <a:ext cx="8502221" cy="3525837"/>
          </a:xfrm>
        </p:spPr>
      </p:pic>
      <p:sp>
        <p:nvSpPr>
          <p:cNvPr id="14" name="Rectangle 13">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14758020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Title 3">
            <a:extLst>
              <a:ext uri="{FF2B5EF4-FFF2-40B4-BE49-F238E27FC236}">
                <a16:creationId xmlns:a16="http://schemas.microsoft.com/office/drawing/2014/main" id="{1B7C0853-530B-D0F2-0712-CED74059803A}"/>
              </a:ext>
            </a:extLst>
          </p:cNvPr>
          <p:cNvSpPr>
            <a:spLocks noGrp="1"/>
          </p:cNvSpPr>
          <p:nvPr>
            <p:ph type="title"/>
          </p:nvPr>
        </p:nvSpPr>
        <p:spPr>
          <a:xfrm>
            <a:off x="838199" y="669925"/>
            <a:ext cx="5450634" cy="1325563"/>
          </a:xfrm>
        </p:spPr>
        <p:txBody>
          <a:bodyPr anchor="b">
            <a:normAutofit/>
          </a:bodyPr>
          <a:lstStyle/>
          <a:p>
            <a:pPr algn="r"/>
            <a:r>
              <a:rPr lang="en-CA" sz="2800" dirty="0">
                <a:solidFill>
                  <a:schemeClr val="bg1"/>
                </a:solidFill>
              </a:rPr>
              <a:t>COMP1631 Advanced Spreadsheets – Winter 2024 – Section 06</a:t>
            </a:r>
          </a:p>
        </p:txBody>
      </p:sp>
      <p:cxnSp>
        <p:nvCxnSpPr>
          <p:cNvPr id="12" name="Straight Connector 11">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 name="Content Placeholder 5" descr="A filtered worksheet is shown. A button on the rightmost side of each column is a filter button. The filter menu is open and contains sort options for the selected field. The menu also contains a menu of text filters. Within the Text Filters menu, several check boxes appear. The Select All checkbox displays all Office records. The remaining check boxes allow you to select unique values of the Office field.">
            <a:extLst>
              <a:ext uri="{FF2B5EF4-FFF2-40B4-BE49-F238E27FC236}">
                <a16:creationId xmlns:a16="http://schemas.microsoft.com/office/drawing/2014/main" id="{96D94C71-5EC9-88D9-4068-45A1F1A9C4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9828" y="2176936"/>
            <a:ext cx="8179620" cy="4208515"/>
          </a:xfrm>
          <a:prstGeom prst="rect">
            <a:avLst/>
          </a:prstGeom>
        </p:spPr>
      </p:pic>
    </p:spTree>
    <p:extLst>
      <p:ext uri="{BB962C8B-B14F-4D97-AF65-F5344CB8AC3E}">
        <p14:creationId xmlns:p14="http://schemas.microsoft.com/office/powerpoint/2010/main" val="408113695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Title 3">
            <a:extLst>
              <a:ext uri="{FF2B5EF4-FFF2-40B4-BE49-F238E27FC236}">
                <a16:creationId xmlns:a16="http://schemas.microsoft.com/office/drawing/2014/main" id="{1B7C0853-530B-D0F2-0712-CED74059803A}"/>
              </a:ext>
            </a:extLst>
          </p:cNvPr>
          <p:cNvSpPr>
            <a:spLocks noGrp="1"/>
          </p:cNvSpPr>
          <p:nvPr>
            <p:ph type="title"/>
          </p:nvPr>
        </p:nvSpPr>
        <p:spPr>
          <a:xfrm>
            <a:off x="838199" y="669925"/>
            <a:ext cx="5450634" cy="1325563"/>
          </a:xfrm>
        </p:spPr>
        <p:txBody>
          <a:bodyPr anchor="b">
            <a:normAutofit/>
          </a:bodyPr>
          <a:lstStyle/>
          <a:p>
            <a:pPr algn="r"/>
            <a:r>
              <a:rPr lang="en-CA" sz="2800" dirty="0">
                <a:solidFill>
                  <a:schemeClr val="bg1"/>
                </a:solidFill>
              </a:rPr>
              <a:t>COMP1631 Advanced Spreadsheets – Winter 2024 – Section 06</a:t>
            </a:r>
          </a:p>
        </p:txBody>
      </p:sp>
      <p:cxnSp>
        <p:nvCxnSpPr>
          <p:cNvPr id="12" name="Straight Connector 11">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456904E3-4734-B320-4E37-F6D1034044DE}"/>
              </a:ext>
            </a:extLst>
          </p:cNvPr>
          <p:cNvSpPr>
            <a:spLocks noGrp="1"/>
          </p:cNvSpPr>
          <p:nvPr>
            <p:ph idx="1"/>
          </p:nvPr>
        </p:nvSpPr>
        <p:spPr>
          <a:xfrm>
            <a:off x="1392667" y="2343201"/>
            <a:ext cx="5108278" cy="3581900"/>
          </a:xfrm>
        </p:spPr>
        <p:txBody>
          <a:bodyPr>
            <a:normAutofit/>
          </a:bodyPr>
          <a:lstStyle/>
          <a:p>
            <a:r>
              <a:rPr lang="en-US" dirty="0">
                <a:solidFill>
                  <a:schemeClr val="bg1"/>
                </a:solidFill>
              </a:rPr>
              <a:t>Applying an Advanced Filter</a:t>
            </a:r>
          </a:p>
          <a:p>
            <a:pPr lvl="1"/>
            <a:r>
              <a:rPr lang="en-US" dirty="0">
                <a:solidFill>
                  <a:schemeClr val="bg1"/>
                </a:solidFill>
              </a:rPr>
              <a:t>Advanced filtering provides a way of writing more complicated filter criteria that involve expression that combine fields using the AND </a:t>
            </a:r>
            <a:r>
              <a:rPr lang="en-US" dirty="0" err="1">
                <a:solidFill>
                  <a:schemeClr val="bg1"/>
                </a:solidFill>
              </a:rPr>
              <a:t>and</a:t>
            </a:r>
            <a:r>
              <a:rPr lang="en-US" dirty="0">
                <a:solidFill>
                  <a:schemeClr val="bg1"/>
                </a:solidFill>
              </a:rPr>
              <a:t> OR logical operators. </a:t>
            </a:r>
          </a:p>
          <a:p>
            <a:pPr lvl="1"/>
            <a:r>
              <a:rPr lang="en-US" dirty="0">
                <a:solidFill>
                  <a:schemeClr val="bg1"/>
                </a:solidFill>
              </a:rPr>
              <a:t>To write an advanced filter, you must define a criteria range that lays out the specifications of the filter </a:t>
            </a:r>
            <a:r>
              <a:rPr lang="en-CA" dirty="0">
                <a:solidFill>
                  <a:schemeClr val="bg1"/>
                </a:solidFill>
              </a:rPr>
              <a:t>u</a:t>
            </a:r>
            <a:r>
              <a:rPr lang="en-CA" sz="2400" dirty="0">
                <a:solidFill>
                  <a:schemeClr val="bg1"/>
                </a:solidFill>
              </a:rPr>
              <a:t>sing </a:t>
            </a:r>
            <a:r>
              <a:rPr lang="en-CA" sz="2400" dirty="0">
                <a:solidFill>
                  <a:schemeClr val="bg1"/>
                </a:solidFill>
                <a:highlight>
                  <a:srgbClr val="800080"/>
                </a:highlight>
              </a:rPr>
              <a:t>Criteria Filters</a:t>
            </a:r>
          </a:p>
          <a:p>
            <a:pPr lvl="1"/>
            <a:endParaRPr lang="en-US" dirty="0">
              <a:solidFill>
                <a:schemeClr val="bg1"/>
              </a:solidFill>
            </a:endParaRPr>
          </a:p>
          <a:p>
            <a:pPr marL="0" indent="0">
              <a:buNone/>
            </a:pPr>
            <a:endParaRPr lang="en-CA" sz="1800" dirty="0">
              <a:solidFill>
                <a:schemeClr val="bg1"/>
              </a:solidFill>
            </a:endParaRPr>
          </a:p>
          <a:p>
            <a:pPr marL="0" indent="0">
              <a:buNone/>
            </a:pPr>
            <a:endParaRPr lang="en-CA" sz="2000" dirty="0">
              <a:solidFill>
                <a:schemeClr val="bg1"/>
              </a:solidFill>
            </a:endParaRPr>
          </a:p>
        </p:txBody>
      </p:sp>
      <p:sp>
        <p:nvSpPr>
          <p:cNvPr id="14" name="Rectangle 13">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a:extLst>
              <a:ext uri="{FF2B5EF4-FFF2-40B4-BE49-F238E27FC236}">
                <a16:creationId xmlns:a16="http://schemas.microsoft.com/office/drawing/2014/main" id="{8FB6D8F0-1422-5D40-8C0E-445DD7C85FA3}"/>
              </a:ext>
            </a:extLst>
          </p:cNvPr>
          <p:cNvPicPr>
            <a:picLocks noChangeAspect="1"/>
          </p:cNvPicPr>
          <p:nvPr/>
        </p:nvPicPr>
        <p:blipFill>
          <a:blip r:embed="rId2"/>
          <a:stretch>
            <a:fillRect/>
          </a:stretch>
        </p:blipFill>
        <p:spPr>
          <a:xfrm>
            <a:off x="6691159" y="2440106"/>
            <a:ext cx="4391638" cy="3581900"/>
          </a:xfrm>
          <a:prstGeom prst="rect">
            <a:avLst/>
          </a:prstGeom>
        </p:spPr>
      </p:pic>
    </p:spTree>
    <p:extLst>
      <p:ext uri="{BB962C8B-B14F-4D97-AF65-F5344CB8AC3E}">
        <p14:creationId xmlns:p14="http://schemas.microsoft.com/office/powerpoint/2010/main" val="8311955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Title 3">
            <a:extLst>
              <a:ext uri="{FF2B5EF4-FFF2-40B4-BE49-F238E27FC236}">
                <a16:creationId xmlns:a16="http://schemas.microsoft.com/office/drawing/2014/main" id="{1B7C0853-530B-D0F2-0712-CED74059803A}"/>
              </a:ext>
            </a:extLst>
          </p:cNvPr>
          <p:cNvSpPr>
            <a:spLocks noGrp="1"/>
          </p:cNvSpPr>
          <p:nvPr>
            <p:ph type="title"/>
          </p:nvPr>
        </p:nvSpPr>
        <p:spPr>
          <a:xfrm>
            <a:off x="838199" y="669925"/>
            <a:ext cx="5450634" cy="1325563"/>
          </a:xfrm>
        </p:spPr>
        <p:txBody>
          <a:bodyPr anchor="b">
            <a:normAutofit/>
          </a:bodyPr>
          <a:lstStyle/>
          <a:p>
            <a:pPr algn="r"/>
            <a:r>
              <a:rPr lang="en-CA" sz="2800" dirty="0">
                <a:solidFill>
                  <a:schemeClr val="bg1"/>
                </a:solidFill>
              </a:rPr>
              <a:t>COMP1631 Advanced Spreadsheets – Winter 2024 – Section 06</a:t>
            </a:r>
          </a:p>
        </p:txBody>
      </p:sp>
      <p:cxnSp>
        <p:nvCxnSpPr>
          <p:cNvPr id="12" name="Straight Connector 11">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456904E3-4734-B320-4E37-F6D1034044DE}"/>
              </a:ext>
            </a:extLst>
          </p:cNvPr>
          <p:cNvSpPr>
            <a:spLocks noGrp="1"/>
          </p:cNvSpPr>
          <p:nvPr>
            <p:ph idx="1"/>
          </p:nvPr>
        </p:nvSpPr>
        <p:spPr>
          <a:xfrm>
            <a:off x="1392667" y="2398957"/>
            <a:ext cx="9406666" cy="787880"/>
          </a:xfrm>
        </p:spPr>
        <p:txBody>
          <a:bodyPr>
            <a:normAutofit/>
          </a:bodyPr>
          <a:lstStyle/>
          <a:p>
            <a:pPr marL="0" indent="0">
              <a:buNone/>
            </a:pPr>
            <a:r>
              <a:rPr lang="en-US" sz="2000" dirty="0">
                <a:solidFill>
                  <a:schemeClr val="bg1"/>
                </a:solidFill>
              </a:rPr>
              <a:t>Module 6: Managing Data with Data Tools</a:t>
            </a:r>
          </a:p>
          <a:p>
            <a:pPr marL="0" indent="0">
              <a:buNone/>
            </a:pPr>
            <a:r>
              <a:rPr lang="en-US" sz="2000" dirty="0">
                <a:solidFill>
                  <a:schemeClr val="bg1"/>
                </a:solidFill>
              </a:rPr>
              <a:t>Objectives</a:t>
            </a:r>
          </a:p>
          <a:p>
            <a:pPr marL="0" indent="0">
              <a:buNone/>
            </a:pPr>
            <a:endParaRPr lang="en-CA" sz="2000" dirty="0">
              <a:solidFill>
                <a:schemeClr val="bg1"/>
              </a:solidFill>
            </a:endParaRPr>
          </a:p>
        </p:txBody>
      </p:sp>
      <p:sp>
        <p:nvSpPr>
          <p:cNvPr id="14" name="Rectangle 13">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E144696A-CCC5-6403-D392-30673794DC9C}"/>
              </a:ext>
            </a:extLst>
          </p:cNvPr>
          <p:cNvSpPr txBox="1"/>
          <p:nvPr/>
        </p:nvSpPr>
        <p:spPr>
          <a:xfrm>
            <a:off x="1464815" y="3429000"/>
            <a:ext cx="3364637" cy="2585323"/>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bg2"/>
                </a:solidFill>
              </a:rPr>
              <a:t>Split a workbook window into panes</a:t>
            </a:r>
          </a:p>
          <a:p>
            <a:pPr marL="285750" indent="-285750">
              <a:buFont typeface="Arial" panose="020B0604020202020204" pitchFamily="34" charset="0"/>
              <a:buChar char="•"/>
            </a:pPr>
            <a:r>
              <a:rPr lang="en-US" dirty="0">
                <a:solidFill>
                  <a:schemeClr val="bg2"/>
                </a:solidFill>
              </a:rPr>
              <a:t>Highlight and remove duplicate values in a data range</a:t>
            </a:r>
          </a:p>
          <a:p>
            <a:pPr marL="285750" indent="-285750">
              <a:buFont typeface="Arial" panose="020B0604020202020204" pitchFamily="34" charset="0"/>
              <a:buChar char="•"/>
            </a:pPr>
            <a:r>
              <a:rPr lang="en-US" dirty="0">
                <a:solidFill>
                  <a:schemeClr val="bg2"/>
                </a:solidFill>
              </a:rPr>
              <a:t>Sort a data range by one or more fields</a:t>
            </a:r>
          </a:p>
          <a:p>
            <a:pPr marL="285750" indent="-285750">
              <a:buFont typeface="Arial" panose="020B0604020202020204" pitchFamily="34" charset="0"/>
              <a:buChar char="•"/>
            </a:pPr>
            <a:r>
              <a:rPr lang="en-US" dirty="0">
                <a:solidFill>
                  <a:schemeClr val="bg2"/>
                </a:solidFill>
              </a:rPr>
              <a:t>Add subtotals to a data range</a:t>
            </a:r>
          </a:p>
          <a:p>
            <a:pPr marL="285750" indent="-285750">
              <a:buFont typeface="Arial" panose="020B0604020202020204" pitchFamily="34" charset="0"/>
              <a:buChar char="•"/>
            </a:pPr>
            <a:endParaRPr lang="en-CA" dirty="0">
              <a:solidFill>
                <a:schemeClr val="bg2"/>
              </a:solidFill>
            </a:endParaRPr>
          </a:p>
        </p:txBody>
      </p:sp>
      <p:sp>
        <p:nvSpPr>
          <p:cNvPr id="6" name="TextBox 5">
            <a:extLst>
              <a:ext uri="{FF2B5EF4-FFF2-40B4-BE49-F238E27FC236}">
                <a16:creationId xmlns:a16="http://schemas.microsoft.com/office/drawing/2014/main" id="{2A7096A2-4D74-D607-DCB2-540B66553407}"/>
              </a:ext>
            </a:extLst>
          </p:cNvPr>
          <p:cNvSpPr txBox="1"/>
          <p:nvPr/>
        </p:nvSpPr>
        <p:spPr>
          <a:xfrm>
            <a:off x="4829452" y="3429000"/>
            <a:ext cx="3364637" cy="2308324"/>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bg2"/>
                </a:solidFill>
                <a:highlight>
                  <a:srgbClr val="800080"/>
                </a:highlight>
              </a:rPr>
              <a:t>Find and select workbook cells</a:t>
            </a:r>
          </a:p>
          <a:p>
            <a:pPr marL="285750" indent="-285750">
              <a:buFont typeface="Arial" panose="020B0604020202020204" pitchFamily="34" charset="0"/>
              <a:buChar char="•"/>
            </a:pPr>
            <a:r>
              <a:rPr lang="en-US" dirty="0">
                <a:solidFill>
                  <a:schemeClr val="bg2"/>
                </a:solidFill>
                <a:highlight>
                  <a:srgbClr val="800080"/>
                </a:highlight>
              </a:rPr>
              <a:t>Filter data based on one or more fields</a:t>
            </a:r>
          </a:p>
          <a:p>
            <a:pPr marL="285750" indent="-285750">
              <a:buFont typeface="Arial" panose="020B0604020202020204" pitchFamily="34" charset="0"/>
              <a:buChar char="•"/>
            </a:pPr>
            <a:r>
              <a:rPr lang="en-US" dirty="0">
                <a:solidFill>
                  <a:schemeClr val="bg2"/>
                </a:solidFill>
                <a:highlight>
                  <a:srgbClr val="800080"/>
                </a:highlight>
              </a:rPr>
              <a:t>Create an advanced filter</a:t>
            </a:r>
          </a:p>
          <a:p>
            <a:pPr marL="285750" indent="-285750">
              <a:buFont typeface="Arial" panose="020B0604020202020204" pitchFamily="34" charset="0"/>
              <a:buChar char="•"/>
            </a:pPr>
            <a:r>
              <a:rPr lang="en-US" dirty="0">
                <a:solidFill>
                  <a:schemeClr val="bg2"/>
                </a:solidFill>
                <a:highlight>
                  <a:srgbClr val="800080"/>
                </a:highlight>
              </a:rPr>
              <a:t>Convert a data range to an Excel table</a:t>
            </a:r>
          </a:p>
          <a:p>
            <a:pPr marL="285750" indent="-285750">
              <a:buFont typeface="Arial" panose="020B0604020202020204" pitchFamily="34" charset="0"/>
              <a:buChar char="•"/>
            </a:pPr>
            <a:r>
              <a:rPr lang="en-US" dirty="0">
                <a:solidFill>
                  <a:schemeClr val="bg2"/>
                </a:solidFill>
                <a:highlight>
                  <a:srgbClr val="800080"/>
                </a:highlight>
              </a:rPr>
              <a:t>Work with table styles and table elements</a:t>
            </a:r>
          </a:p>
        </p:txBody>
      </p:sp>
      <p:sp>
        <p:nvSpPr>
          <p:cNvPr id="7" name="TextBox 6">
            <a:extLst>
              <a:ext uri="{FF2B5EF4-FFF2-40B4-BE49-F238E27FC236}">
                <a16:creationId xmlns:a16="http://schemas.microsoft.com/office/drawing/2014/main" id="{B8F22B18-E712-74F5-A8A4-F8AA812B7C50}"/>
              </a:ext>
            </a:extLst>
          </p:cNvPr>
          <p:cNvSpPr txBox="1"/>
          <p:nvPr/>
        </p:nvSpPr>
        <p:spPr>
          <a:xfrm>
            <a:off x="8194089" y="3401403"/>
            <a:ext cx="3364637" cy="1477328"/>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bg2"/>
                </a:solidFill>
              </a:rPr>
              <a:t>Create and apply a slicer</a:t>
            </a:r>
          </a:p>
          <a:p>
            <a:pPr marL="285750" indent="-285750">
              <a:buFont typeface="Arial" panose="020B0604020202020204" pitchFamily="34" charset="0"/>
              <a:buChar char="•"/>
            </a:pPr>
            <a:r>
              <a:rPr lang="en-US" dirty="0">
                <a:solidFill>
                  <a:schemeClr val="bg2"/>
                </a:solidFill>
              </a:rPr>
              <a:t>Calculate summary statistics with the SUBTOTAL function</a:t>
            </a:r>
          </a:p>
          <a:p>
            <a:pPr marL="285750" indent="-285750">
              <a:buFont typeface="Arial" panose="020B0604020202020204" pitchFamily="34" charset="0"/>
              <a:buChar char="•"/>
            </a:pPr>
            <a:r>
              <a:rPr lang="en-US" dirty="0">
                <a:solidFill>
                  <a:schemeClr val="bg2"/>
                </a:solidFill>
              </a:rPr>
              <a:t>Design and create an interactive dashboard</a:t>
            </a:r>
          </a:p>
        </p:txBody>
      </p:sp>
    </p:spTree>
    <p:extLst>
      <p:ext uri="{BB962C8B-B14F-4D97-AF65-F5344CB8AC3E}">
        <p14:creationId xmlns:p14="http://schemas.microsoft.com/office/powerpoint/2010/main" val="320661848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Title 3">
            <a:extLst>
              <a:ext uri="{FF2B5EF4-FFF2-40B4-BE49-F238E27FC236}">
                <a16:creationId xmlns:a16="http://schemas.microsoft.com/office/drawing/2014/main" id="{1B7C0853-530B-D0F2-0712-CED74059803A}"/>
              </a:ext>
            </a:extLst>
          </p:cNvPr>
          <p:cNvSpPr>
            <a:spLocks noGrp="1"/>
          </p:cNvSpPr>
          <p:nvPr>
            <p:ph type="title"/>
          </p:nvPr>
        </p:nvSpPr>
        <p:spPr>
          <a:xfrm>
            <a:off x="838199" y="669925"/>
            <a:ext cx="5450634" cy="1325563"/>
          </a:xfrm>
        </p:spPr>
        <p:txBody>
          <a:bodyPr anchor="b">
            <a:normAutofit/>
          </a:bodyPr>
          <a:lstStyle/>
          <a:p>
            <a:pPr algn="r"/>
            <a:r>
              <a:rPr lang="en-CA" sz="2800" dirty="0">
                <a:solidFill>
                  <a:schemeClr val="bg1"/>
                </a:solidFill>
              </a:rPr>
              <a:t>COMP1631 Advanced Spreadsheets – Winter 2024 – Section 06</a:t>
            </a:r>
          </a:p>
        </p:txBody>
      </p:sp>
      <p:cxnSp>
        <p:nvCxnSpPr>
          <p:cNvPr id="12" name="Straight Connector 11">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a:extLst>
              <a:ext uri="{FF2B5EF4-FFF2-40B4-BE49-F238E27FC236}">
                <a16:creationId xmlns:a16="http://schemas.microsoft.com/office/drawing/2014/main" id="{5A3EBC7A-6869-C070-636E-03CA36E32F0C}"/>
              </a:ext>
            </a:extLst>
          </p:cNvPr>
          <p:cNvPicPr>
            <a:picLocks noChangeAspect="1"/>
          </p:cNvPicPr>
          <p:nvPr/>
        </p:nvPicPr>
        <p:blipFill>
          <a:blip r:embed="rId2"/>
          <a:stretch>
            <a:fillRect/>
          </a:stretch>
        </p:blipFill>
        <p:spPr>
          <a:xfrm>
            <a:off x="824722" y="2386584"/>
            <a:ext cx="10552592" cy="3756007"/>
          </a:xfrm>
          <a:prstGeom prst="rect">
            <a:avLst/>
          </a:prstGeom>
        </p:spPr>
      </p:pic>
    </p:spTree>
    <p:extLst>
      <p:ext uri="{BB962C8B-B14F-4D97-AF65-F5344CB8AC3E}">
        <p14:creationId xmlns:p14="http://schemas.microsoft.com/office/powerpoint/2010/main" val="70058407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Title 3">
            <a:extLst>
              <a:ext uri="{FF2B5EF4-FFF2-40B4-BE49-F238E27FC236}">
                <a16:creationId xmlns:a16="http://schemas.microsoft.com/office/drawing/2014/main" id="{1B7C0853-530B-D0F2-0712-CED74059803A}"/>
              </a:ext>
            </a:extLst>
          </p:cNvPr>
          <p:cNvSpPr>
            <a:spLocks noGrp="1"/>
          </p:cNvSpPr>
          <p:nvPr>
            <p:ph type="title"/>
          </p:nvPr>
        </p:nvSpPr>
        <p:spPr>
          <a:xfrm>
            <a:off x="838199" y="669925"/>
            <a:ext cx="5450634" cy="1325563"/>
          </a:xfrm>
        </p:spPr>
        <p:txBody>
          <a:bodyPr anchor="b">
            <a:normAutofit/>
          </a:bodyPr>
          <a:lstStyle/>
          <a:p>
            <a:pPr algn="r"/>
            <a:r>
              <a:rPr lang="en-CA" sz="2800" dirty="0">
                <a:solidFill>
                  <a:schemeClr val="bg1"/>
                </a:solidFill>
              </a:rPr>
              <a:t>COMP1631 Advanced Spreadsheets – Winter 2024 – Section 06</a:t>
            </a:r>
          </a:p>
        </p:txBody>
      </p:sp>
      <p:cxnSp>
        <p:nvCxnSpPr>
          <p:cNvPr id="12" name="Straight Connector 11">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3" name="Content Placeholder 2">
            <a:extLst>
              <a:ext uri="{FF2B5EF4-FFF2-40B4-BE49-F238E27FC236}">
                <a16:creationId xmlns:a16="http://schemas.microsoft.com/office/drawing/2014/main" id="{C9CF20B5-08AD-52DA-F23F-4F15F2E95E38}"/>
              </a:ext>
            </a:extLst>
          </p:cNvPr>
          <p:cNvPicPr>
            <a:picLocks noGrp="1" noChangeAspect="1"/>
          </p:cNvPicPr>
          <p:nvPr>
            <p:ph idx="1"/>
          </p:nvPr>
        </p:nvPicPr>
        <p:blipFill>
          <a:blip r:embed="rId2"/>
          <a:stretch>
            <a:fillRect/>
          </a:stretch>
        </p:blipFill>
        <p:spPr>
          <a:xfrm>
            <a:off x="1392237" y="3397144"/>
            <a:ext cx="9407525" cy="557358"/>
          </a:xfrm>
        </p:spPr>
      </p:pic>
      <p:sp>
        <p:nvSpPr>
          <p:cNvPr id="14" name="Rectangle 13">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a:extLst>
              <a:ext uri="{FF2B5EF4-FFF2-40B4-BE49-F238E27FC236}">
                <a16:creationId xmlns:a16="http://schemas.microsoft.com/office/drawing/2014/main" id="{AF966189-9EA3-E29B-B353-555AECD3D022}"/>
              </a:ext>
            </a:extLst>
          </p:cNvPr>
          <p:cNvPicPr>
            <a:picLocks noChangeAspect="1"/>
          </p:cNvPicPr>
          <p:nvPr/>
        </p:nvPicPr>
        <p:blipFill>
          <a:blip r:embed="rId3"/>
          <a:stretch>
            <a:fillRect/>
          </a:stretch>
        </p:blipFill>
        <p:spPr>
          <a:xfrm>
            <a:off x="1392237" y="4274056"/>
            <a:ext cx="9407525" cy="387072"/>
          </a:xfrm>
          <a:prstGeom prst="rect">
            <a:avLst/>
          </a:prstGeom>
        </p:spPr>
      </p:pic>
      <p:sp>
        <p:nvSpPr>
          <p:cNvPr id="9" name="TextBox 8">
            <a:extLst>
              <a:ext uri="{FF2B5EF4-FFF2-40B4-BE49-F238E27FC236}">
                <a16:creationId xmlns:a16="http://schemas.microsoft.com/office/drawing/2014/main" id="{B088EEC6-76BE-AC5D-BC1F-A29C431F7CCF}"/>
              </a:ext>
            </a:extLst>
          </p:cNvPr>
          <p:cNvSpPr txBox="1"/>
          <p:nvPr/>
        </p:nvSpPr>
        <p:spPr>
          <a:xfrm>
            <a:off x="1392238" y="2550220"/>
            <a:ext cx="6094476" cy="523220"/>
          </a:xfrm>
          <a:prstGeom prst="rect">
            <a:avLst/>
          </a:prstGeom>
          <a:noFill/>
        </p:spPr>
        <p:txBody>
          <a:bodyPr wrap="square">
            <a:spAutoFit/>
          </a:bodyPr>
          <a:lstStyle/>
          <a:p>
            <a:pPr marL="0" indent="0">
              <a:buNone/>
            </a:pPr>
            <a:r>
              <a:rPr lang="en-US" sz="2800" dirty="0">
                <a:solidFill>
                  <a:schemeClr val="bg1"/>
                </a:solidFill>
              </a:rPr>
              <a:t>Demo </a:t>
            </a:r>
            <a:r>
              <a:rPr lang="en-CA" sz="1800" dirty="0">
                <a:solidFill>
                  <a:schemeClr val="bg1"/>
                </a:solidFill>
              </a:rPr>
              <a:t>NP_EX_6_Seacation</a:t>
            </a:r>
            <a:r>
              <a:rPr lang="en-US" sz="2800" dirty="0">
                <a:solidFill>
                  <a:schemeClr val="bg1"/>
                </a:solidFill>
              </a:rPr>
              <a:t>:</a:t>
            </a:r>
          </a:p>
        </p:txBody>
      </p:sp>
    </p:spTree>
    <p:extLst>
      <p:ext uri="{BB962C8B-B14F-4D97-AF65-F5344CB8AC3E}">
        <p14:creationId xmlns:p14="http://schemas.microsoft.com/office/powerpoint/2010/main" val="97193225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Title 3">
            <a:extLst>
              <a:ext uri="{FF2B5EF4-FFF2-40B4-BE49-F238E27FC236}">
                <a16:creationId xmlns:a16="http://schemas.microsoft.com/office/drawing/2014/main" id="{1B7C0853-530B-D0F2-0712-CED74059803A}"/>
              </a:ext>
            </a:extLst>
          </p:cNvPr>
          <p:cNvSpPr>
            <a:spLocks noGrp="1"/>
          </p:cNvSpPr>
          <p:nvPr>
            <p:ph type="title"/>
          </p:nvPr>
        </p:nvSpPr>
        <p:spPr>
          <a:xfrm>
            <a:off x="838199" y="669925"/>
            <a:ext cx="5450634" cy="1325563"/>
          </a:xfrm>
        </p:spPr>
        <p:txBody>
          <a:bodyPr anchor="b">
            <a:normAutofit/>
          </a:bodyPr>
          <a:lstStyle/>
          <a:p>
            <a:pPr algn="r"/>
            <a:r>
              <a:rPr lang="en-CA" sz="2800" dirty="0">
                <a:solidFill>
                  <a:schemeClr val="bg1"/>
                </a:solidFill>
              </a:rPr>
              <a:t>COMP1631 Advanced Spreadsheets – Winter 2024 – Section 06</a:t>
            </a:r>
          </a:p>
        </p:txBody>
      </p:sp>
      <p:cxnSp>
        <p:nvCxnSpPr>
          <p:cNvPr id="12" name="Straight Connector 11">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456904E3-4734-B320-4E37-F6D1034044DE}"/>
              </a:ext>
            </a:extLst>
          </p:cNvPr>
          <p:cNvSpPr>
            <a:spLocks noGrp="1"/>
          </p:cNvSpPr>
          <p:nvPr>
            <p:ph idx="1"/>
          </p:nvPr>
        </p:nvSpPr>
        <p:spPr>
          <a:xfrm>
            <a:off x="1392667" y="2398957"/>
            <a:ext cx="9406666" cy="3526144"/>
          </a:xfrm>
        </p:spPr>
        <p:txBody>
          <a:bodyPr>
            <a:normAutofit fontScale="92500" lnSpcReduction="10000"/>
          </a:bodyPr>
          <a:lstStyle/>
          <a:p>
            <a:pPr marL="0" indent="0">
              <a:buNone/>
            </a:pPr>
            <a:r>
              <a:rPr lang="en-US" sz="2800" dirty="0">
                <a:solidFill>
                  <a:schemeClr val="bg1"/>
                </a:solidFill>
                <a:highlight>
                  <a:srgbClr val="800080"/>
                </a:highlight>
              </a:rPr>
              <a:t>Creating an Excel Table</a:t>
            </a:r>
          </a:p>
          <a:p>
            <a:pPr marL="0" indent="0">
              <a:buNone/>
            </a:pPr>
            <a:r>
              <a:rPr lang="en-US" sz="2600" dirty="0">
                <a:solidFill>
                  <a:schemeClr val="bg2"/>
                </a:solidFill>
              </a:rPr>
              <a:t>Excel tables support several features that are not available with data ranges, including:</a:t>
            </a:r>
          </a:p>
          <a:p>
            <a:pPr lvl="2"/>
            <a:r>
              <a:rPr lang="en-US" dirty="0">
                <a:solidFill>
                  <a:schemeClr val="bg2"/>
                </a:solidFill>
              </a:rPr>
              <a:t>Sorting and filtering tools built into the table itself</a:t>
            </a:r>
          </a:p>
          <a:p>
            <a:pPr lvl="2"/>
            <a:r>
              <a:rPr lang="en-US" dirty="0">
                <a:solidFill>
                  <a:schemeClr val="bg2"/>
                </a:solidFill>
              </a:rPr>
              <a:t>Table styles to format different features of the table, including banded rows and columns</a:t>
            </a:r>
          </a:p>
          <a:p>
            <a:pPr lvl="2"/>
            <a:r>
              <a:rPr lang="en-US" dirty="0">
                <a:solidFill>
                  <a:schemeClr val="bg2"/>
                </a:solidFill>
              </a:rPr>
              <a:t>Automatic insertion of a totals row containing summary statistics for each field, which update as records are inserted or deleted</a:t>
            </a:r>
          </a:p>
          <a:p>
            <a:pPr lvl="2"/>
            <a:r>
              <a:rPr lang="en-US" dirty="0">
                <a:solidFill>
                  <a:schemeClr val="bg2"/>
                </a:solidFill>
              </a:rPr>
              <a:t>Calculated values that use field names rather than cell references to make formulas easier to write and understand</a:t>
            </a:r>
          </a:p>
          <a:p>
            <a:pPr lvl="2"/>
            <a:r>
              <a:rPr lang="en-US" dirty="0">
                <a:solidFill>
                  <a:schemeClr val="bg2"/>
                </a:solidFill>
              </a:rPr>
              <a:t>Named references to different parts of the table structure, including table columns, total rows, and header rows</a:t>
            </a:r>
          </a:p>
          <a:p>
            <a:pPr marL="0" indent="0">
              <a:buNone/>
            </a:pPr>
            <a:endParaRPr lang="en-CA" sz="2000" dirty="0">
              <a:solidFill>
                <a:schemeClr val="bg2"/>
              </a:solidFill>
            </a:endParaRPr>
          </a:p>
        </p:txBody>
      </p:sp>
      <p:sp>
        <p:nvSpPr>
          <p:cNvPr id="14" name="Rectangle 13">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83615753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Title 3">
            <a:extLst>
              <a:ext uri="{FF2B5EF4-FFF2-40B4-BE49-F238E27FC236}">
                <a16:creationId xmlns:a16="http://schemas.microsoft.com/office/drawing/2014/main" id="{1B7C0853-530B-D0F2-0712-CED74059803A}"/>
              </a:ext>
            </a:extLst>
          </p:cNvPr>
          <p:cNvSpPr>
            <a:spLocks noGrp="1"/>
          </p:cNvSpPr>
          <p:nvPr>
            <p:ph type="title"/>
          </p:nvPr>
        </p:nvSpPr>
        <p:spPr>
          <a:xfrm>
            <a:off x="838199" y="669925"/>
            <a:ext cx="5450634" cy="1325563"/>
          </a:xfrm>
        </p:spPr>
        <p:txBody>
          <a:bodyPr anchor="b">
            <a:normAutofit/>
          </a:bodyPr>
          <a:lstStyle/>
          <a:p>
            <a:pPr algn="r"/>
            <a:r>
              <a:rPr lang="en-CA" sz="2800" dirty="0">
                <a:solidFill>
                  <a:schemeClr val="bg1"/>
                </a:solidFill>
              </a:rPr>
              <a:t>COMP1631 Advanced Spreadsheets – Winter 2024 – Section 06</a:t>
            </a:r>
          </a:p>
        </p:txBody>
      </p:sp>
      <p:cxnSp>
        <p:nvCxnSpPr>
          <p:cNvPr id="12" name="Straight Connector 11">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456904E3-4734-B320-4E37-F6D1034044DE}"/>
              </a:ext>
            </a:extLst>
          </p:cNvPr>
          <p:cNvSpPr>
            <a:spLocks noGrp="1"/>
          </p:cNvSpPr>
          <p:nvPr>
            <p:ph idx="1"/>
          </p:nvPr>
        </p:nvSpPr>
        <p:spPr>
          <a:xfrm>
            <a:off x="1392667" y="2398957"/>
            <a:ext cx="9406666" cy="3526144"/>
          </a:xfrm>
        </p:spPr>
        <p:txBody>
          <a:bodyPr>
            <a:normAutofit fontScale="92500" lnSpcReduction="20000"/>
          </a:bodyPr>
          <a:lstStyle/>
          <a:p>
            <a:pPr marL="0" indent="0">
              <a:buNone/>
            </a:pPr>
            <a:r>
              <a:rPr lang="en-US" dirty="0">
                <a:solidFill>
                  <a:schemeClr val="bg2"/>
                </a:solidFill>
              </a:rPr>
              <a:t>An Excel table has the following structural elements:</a:t>
            </a:r>
          </a:p>
          <a:p>
            <a:pPr lvl="1"/>
            <a:r>
              <a:rPr lang="en-US" dirty="0">
                <a:solidFill>
                  <a:schemeClr val="bg2"/>
                </a:solidFill>
              </a:rPr>
              <a:t>Header row</a:t>
            </a:r>
            <a:r>
              <a:rPr lang="en-IN" dirty="0">
                <a:solidFill>
                  <a:schemeClr val="bg2"/>
                </a:solidFill>
              </a:rPr>
              <a:t>—</a:t>
            </a:r>
            <a:r>
              <a:rPr lang="en-US" dirty="0">
                <a:solidFill>
                  <a:schemeClr val="bg2"/>
                </a:solidFill>
              </a:rPr>
              <a:t>The first row of the table containing the field names</a:t>
            </a:r>
          </a:p>
          <a:p>
            <a:pPr lvl="1"/>
            <a:r>
              <a:rPr lang="en-US" dirty="0">
                <a:solidFill>
                  <a:schemeClr val="bg2"/>
                </a:solidFill>
              </a:rPr>
              <a:t>Total row</a:t>
            </a:r>
            <a:r>
              <a:rPr lang="en-IN" dirty="0">
                <a:solidFill>
                  <a:schemeClr val="bg2"/>
                </a:solidFill>
              </a:rPr>
              <a:t>—</a:t>
            </a:r>
            <a:r>
              <a:rPr lang="en-US" dirty="0">
                <a:solidFill>
                  <a:schemeClr val="bg2"/>
                </a:solidFill>
              </a:rPr>
              <a:t>A row at the bottom of the table containing summary statistics for selected fields</a:t>
            </a:r>
          </a:p>
          <a:p>
            <a:pPr lvl="1"/>
            <a:r>
              <a:rPr lang="en-US" dirty="0">
                <a:solidFill>
                  <a:schemeClr val="bg2"/>
                </a:solidFill>
              </a:rPr>
              <a:t>First column</a:t>
            </a:r>
            <a:r>
              <a:rPr lang="en-IN" dirty="0">
                <a:solidFill>
                  <a:schemeClr val="bg2"/>
                </a:solidFill>
              </a:rPr>
              <a:t>—</a:t>
            </a:r>
            <a:r>
              <a:rPr lang="en-US" dirty="0">
                <a:solidFill>
                  <a:schemeClr val="bg2"/>
                </a:solidFill>
              </a:rPr>
              <a:t>The leftmost column of the table</a:t>
            </a:r>
          </a:p>
          <a:p>
            <a:pPr lvl="1"/>
            <a:r>
              <a:rPr lang="en-US" dirty="0">
                <a:solidFill>
                  <a:schemeClr val="bg2"/>
                </a:solidFill>
              </a:rPr>
              <a:t>Last column</a:t>
            </a:r>
            <a:r>
              <a:rPr lang="en-IN" dirty="0">
                <a:solidFill>
                  <a:schemeClr val="bg2"/>
                </a:solidFill>
              </a:rPr>
              <a:t>—</a:t>
            </a:r>
            <a:r>
              <a:rPr lang="en-US" dirty="0">
                <a:solidFill>
                  <a:schemeClr val="bg2"/>
                </a:solidFill>
              </a:rPr>
              <a:t>The rightmost column of the table</a:t>
            </a:r>
          </a:p>
          <a:p>
            <a:pPr lvl="1"/>
            <a:r>
              <a:rPr lang="en-US" dirty="0">
                <a:solidFill>
                  <a:schemeClr val="bg2"/>
                </a:solidFill>
              </a:rPr>
              <a:t>Banded rows</a:t>
            </a:r>
            <a:r>
              <a:rPr lang="en-IN" dirty="0">
                <a:solidFill>
                  <a:schemeClr val="bg2"/>
                </a:solidFill>
              </a:rPr>
              <a:t>—</a:t>
            </a:r>
            <a:r>
              <a:rPr lang="en-US" dirty="0">
                <a:solidFill>
                  <a:schemeClr val="bg2"/>
                </a:solidFill>
              </a:rPr>
              <a:t>The odd- and even-numbered rows of the table formatted differently to make records easier to distinguish</a:t>
            </a:r>
          </a:p>
          <a:p>
            <a:pPr lvl="1"/>
            <a:r>
              <a:rPr lang="en-US" dirty="0">
                <a:solidFill>
                  <a:schemeClr val="bg2"/>
                </a:solidFill>
              </a:rPr>
              <a:t>Banded columns—The odd- and even-numbered columns of the table formatted differently to make fields easier to distinguish</a:t>
            </a:r>
          </a:p>
          <a:p>
            <a:pPr lvl="1"/>
            <a:r>
              <a:rPr lang="en-US" dirty="0">
                <a:solidFill>
                  <a:schemeClr val="bg2"/>
                </a:solidFill>
              </a:rPr>
              <a:t>Filter buttons—Buttons next to each field name for filtering and sorting the table data</a:t>
            </a:r>
          </a:p>
          <a:p>
            <a:pPr marL="0" indent="0">
              <a:buNone/>
            </a:pPr>
            <a:endParaRPr lang="en-CA" sz="2000" dirty="0">
              <a:solidFill>
                <a:schemeClr val="bg2"/>
              </a:solidFill>
            </a:endParaRPr>
          </a:p>
        </p:txBody>
      </p:sp>
      <p:sp>
        <p:nvSpPr>
          <p:cNvPr id="14" name="Rectangle 13">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55484925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Title 3">
            <a:extLst>
              <a:ext uri="{FF2B5EF4-FFF2-40B4-BE49-F238E27FC236}">
                <a16:creationId xmlns:a16="http://schemas.microsoft.com/office/drawing/2014/main" id="{1B7C0853-530B-D0F2-0712-CED74059803A}"/>
              </a:ext>
            </a:extLst>
          </p:cNvPr>
          <p:cNvSpPr>
            <a:spLocks noGrp="1"/>
          </p:cNvSpPr>
          <p:nvPr>
            <p:ph type="title"/>
          </p:nvPr>
        </p:nvSpPr>
        <p:spPr>
          <a:xfrm>
            <a:off x="838199" y="669925"/>
            <a:ext cx="5450634" cy="1325563"/>
          </a:xfrm>
        </p:spPr>
        <p:txBody>
          <a:bodyPr anchor="b">
            <a:normAutofit/>
          </a:bodyPr>
          <a:lstStyle/>
          <a:p>
            <a:pPr algn="r"/>
            <a:r>
              <a:rPr lang="en-CA" sz="2800" dirty="0">
                <a:solidFill>
                  <a:schemeClr val="bg1"/>
                </a:solidFill>
              </a:rPr>
              <a:t>COMP1631 Advanced Spreadsheets – Winter 2024 – Section 06</a:t>
            </a:r>
          </a:p>
        </p:txBody>
      </p:sp>
      <p:cxnSp>
        <p:nvCxnSpPr>
          <p:cNvPr id="12" name="Straight Connector 11">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 name="Content Placeholder 4" descr="An Excel worksheet is displayed with the employees data converted to an Excel table. An Excel workbook titled N P underscore E X underscore 6 underscore Ortho dot x l s x is open in the Excel window. In the selected Design tab of the Table Tools ribbon, the Excel table name is displayed in the Properties group; check boxes for Header Row, Total Row, and Banded Rows in the Table Style Options group represent the structural elements of an Excel table; and the Table Styles group contains built-in table styles. The worksheet shows a table with alternating colors for each row called banded rows. Every column header, or field name, has a filter button.">
            <a:extLst>
              <a:ext uri="{FF2B5EF4-FFF2-40B4-BE49-F238E27FC236}">
                <a16:creationId xmlns:a16="http://schemas.microsoft.com/office/drawing/2014/main" id="{54EA99D9-C1D9-E878-E82D-293273B00BB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82418" y="2189109"/>
            <a:ext cx="7979285" cy="4283960"/>
          </a:xfrm>
          <a:prstGeom prst="rect">
            <a:avLst/>
          </a:prstGeom>
        </p:spPr>
      </p:pic>
    </p:spTree>
    <p:extLst>
      <p:ext uri="{BB962C8B-B14F-4D97-AF65-F5344CB8AC3E}">
        <p14:creationId xmlns:p14="http://schemas.microsoft.com/office/powerpoint/2010/main" val="44748115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Title 3">
            <a:extLst>
              <a:ext uri="{FF2B5EF4-FFF2-40B4-BE49-F238E27FC236}">
                <a16:creationId xmlns:a16="http://schemas.microsoft.com/office/drawing/2014/main" id="{1B7C0853-530B-D0F2-0712-CED74059803A}"/>
              </a:ext>
            </a:extLst>
          </p:cNvPr>
          <p:cNvSpPr>
            <a:spLocks noGrp="1"/>
          </p:cNvSpPr>
          <p:nvPr>
            <p:ph type="title"/>
          </p:nvPr>
        </p:nvSpPr>
        <p:spPr>
          <a:xfrm>
            <a:off x="838199" y="669925"/>
            <a:ext cx="5450634" cy="1325563"/>
          </a:xfrm>
        </p:spPr>
        <p:txBody>
          <a:bodyPr anchor="b">
            <a:normAutofit/>
          </a:bodyPr>
          <a:lstStyle/>
          <a:p>
            <a:pPr algn="r"/>
            <a:r>
              <a:rPr lang="en-CA" sz="2800" dirty="0">
                <a:solidFill>
                  <a:schemeClr val="bg1"/>
                </a:solidFill>
              </a:rPr>
              <a:t>COMP1631 Advanced Spreadsheets – Winter 2024 – Section 06</a:t>
            </a:r>
          </a:p>
        </p:txBody>
      </p:sp>
      <p:cxnSp>
        <p:nvCxnSpPr>
          <p:cNvPr id="12" name="Straight Connector 11">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3" name="Content Placeholder 2">
            <a:extLst>
              <a:ext uri="{FF2B5EF4-FFF2-40B4-BE49-F238E27FC236}">
                <a16:creationId xmlns:a16="http://schemas.microsoft.com/office/drawing/2014/main" id="{94B63B27-FFBE-C646-9EEC-895FA50266F0}"/>
              </a:ext>
            </a:extLst>
          </p:cNvPr>
          <p:cNvPicPr>
            <a:picLocks noGrp="1" noChangeAspect="1"/>
          </p:cNvPicPr>
          <p:nvPr>
            <p:ph idx="1"/>
          </p:nvPr>
        </p:nvPicPr>
        <p:blipFill>
          <a:blip r:embed="rId2"/>
          <a:stretch>
            <a:fillRect/>
          </a:stretch>
        </p:blipFill>
        <p:spPr>
          <a:xfrm>
            <a:off x="1392238" y="2805771"/>
            <a:ext cx="9407525" cy="2711720"/>
          </a:xfrm>
        </p:spPr>
      </p:pic>
      <p:sp>
        <p:nvSpPr>
          <p:cNvPr id="14" name="Rectangle 13">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24693031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Title 3">
            <a:extLst>
              <a:ext uri="{FF2B5EF4-FFF2-40B4-BE49-F238E27FC236}">
                <a16:creationId xmlns:a16="http://schemas.microsoft.com/office/drawing/2014/main" id="{1B7C0853-530B-D0F2-0712-CED74059803A}"/>
              </a:ext>
            </a:extLst>
          </p:cNvPr>
          <p:cNvSpPr>
            <a:spLocks noGrp="1"/>
          </p:cNvSpPr>
          <p:nvPr>
            <p:ph type="title"/>
          </p:nvPr>
        </p:nvSpPr>
        <p:spPr>
          <a:xfrm>
            <a:off x="838199" y="669925"/>
            <a:ext cx="5450634" cy="1325563"/>
          </a:xfrm>
        </p:spPr>
        <p:txBody>
          <a:bodyPr anchor="b">
            <a:normAutofit/>
          </a:bodyPr>
          <a:lstStyle/>
          <a:p>
            <a:pPr algn="r"/>
            <a:r>
              <a:rPr lang="en-CA" sz="2800" dirty="0">
                <a:solidFill>
                  <a:schemeClr val="bg1"/>
                </a:solidFill>
              </a:rPr>
              <a:t>COMP1631 Advanced Spreadsheets – Winter 2024 – Section 06</a:t>
            </a:r>
          </a:p>
        </p:txBody>
      </p:sp>
      <p:cxnSp>
        <p:nvCxnSpPr>
          <p:cNvPr id="12" name="Straight Connector 11">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456904E3-4734-B320-4E37-F6D1034044DE}"/>
              </a:ext>
            </a:extLst>
          </p:cNvPr>
          <p:cNvSpPr>
            <a:spLocks noGrp="1"/>
          </p:cNvSpPr>
          <p:nvPr>
            <p:ph idx="1"/>
          </p:nvPr>
        </p:nvSpPr>
        <p:spPr>
          <a:xfrm>
            <a:off x="1392667" y="2398957"/>
            <a:ext cx="9406666" cy="3526144"/>
          </a:xfrm>
        </p:spPr>
        <p:txBody>
          <a:bodyPr>
            <a:normAutofit lnSpcReduction="10000"/>
          </a:bodyPr>
          <a:lstStyle/>
          <a:p>
            <a:pPr marL="0" indent="0">
              <a:buNone/>
            </a:pPr>
            <a:r>
              <a:rPr lang="en-US" dirty="0">
                <a:solidFill>
                  <a:schemeClr val="bg2"/>
                </a:solidFill>
              </a:rPr>
              <a:t>Using Table Styles</a:t>
            </a:r>
          </a:p>
          <a:p>
            <a:pPr lvl="1"/>
            <a:r>
              <a:rPr lang="en-US" dirty="0">
                <a:solidFill>
                  <a:schemeClr val="bg2"/>
                </a:solidFill>
              </a:rPr>
              <a:t>Because an Excel table is composed of structural elements, you can apply styles to different parts of the table</a:t>
            </a:r>
          </a:p>
          <a:p>
            <a:pPr lvl="1"/>
            <a:r>
              <a:rPr lang="en-US" dirty="0">
                <a:solidFill>
                  <a:schemeClr val="bg2"/>
                </a:solidFill>
              </a:rPr>
              <a:t>Table styles do not, by default, override the formatting applied to individual cells</a:t>
            </a:r>
          </a:p>
          <a:p>
            <a:pPr marL="0" indent="0">
              <a:buNone/>
            </a:pPr>
            <a:r>
              <a:rPr lang="en-US" dirty="0">
                <a:solidFill>
                  <a:schemeClr val="bg2"/>
                </a:solidFill>
              </a:rPr>
              <a:t>Adding a Total Row</a:t>
            </a:r>
          </a:p>
          <a:p>
            <a:pPr lvl="1"/>
            <a:r>
              <a:rPr lang="en-US" dirty="0">
                <a:solidFill>
                  <a:schemeClr val="bg2"/>
                </a:solidFill>
              </a:rPr>
              <a:t>A useful table element for data analysis is the Total row, which is added to the end of the table after the last data record. The Total row calculates summary statistics, including the average, sum, minimum, and maximum of select fields within the table.</a:t>
            </a:r>
          </a:p>
          <a:p>
            <a:pPr marL="0" indent="0">
              <a:buNone/>
            </a:pPr>
            <a:endParaRPr lang="en-CA" sz="2000" dirty="0">
              <a:solidFill>
                <a:schemeClr val="bg2"/>
              </a:solidFill>
            </a:endParaRPr>
          </a:p>
        </p:txBody>
      </p:sp>
      <p:sp>
        <p:nvSpPr>
          <p:cNvPr id="14" name="Rectangle 13">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18305328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Title 3">
            <a:extLst>
              <a:ext uri="{FF2B5EF4-FFF2-40B4-BE49-F238E27FC236}">
                <a16:creationId xmlns:a16="http://schemas.microsoft.com/office/drawing/2014/main" id="{1B7C0853-530B-D0F2-0712-CED74059803A}"/>
              </a:ext>
            </a:extLst>
          </p:cNvPr>
          <p:cNvSpPr>
            <a:spLocks noGrp="1"/>
          </p:cNvSpPr>
          <p:nvPr>
            <p:ph type="title"/>
          </p:nvPr>
        </p:nvSpPr>
        <p:spPr>
          <a:xfrm>
            <a:off x="838199" y="669925"/>
            <a:ext cx="5450634" cy="1325563"/>
          </a:xfrm>
        </p:spPr>
        <p:txBody>
          <a:bodyPr anchor="b">
            <a:normAutofit/>
          </a:bodyPr>
          <a:lstStyle/>
          <a:p>
            <a:pPr algn="r"/>
            <a:r>
              <a:rPr lang="en-CA" sz="2800" dirty="0">
                <a:solidFill>
                  <a:schemeClr val="bg1"/>
                </a:solidFill>
              </a:rPr>
              <a:t>COMP1631 Advanced Spreadsheets – Winter 2024 – Section 06</a:t>
            </a:r>
          </a:p>
        </p:txBody>
      </p:sp>
      <p:cxnSp>
        <p:nvCxnSpPr>
          <p:cNvPr id="12" name="Straight Connector 11">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456904E3-4734-B320-4E37-F6D1034044DE}"/>
              </a:ext>
            </a:extLst>
          </p:cNvPr>
          <p:cNvSpPr>
            <a:spLocks noGrp="1"/>
          </p:cNvSpPr>
          <p:nvPr>
            <p:ph idx="1"/>
          </p:nvPr>
        </p:nvSpPr>
        <p:spPr>
          <a:xfrm>
            <a:off x="1392667" y="2398957"/>
            <a:ext cx="9406666" cy="3526144"/>
          </a:xfrm>
        </p:spPr>
        <p:txBody>
          <a:bodyPr>
            <a:normAutofit/>
          </a:bodyPr>
          <a:lstStyle/>
          <a:p>
            <a:pPr marL="0" marR="0" lvl="0" indent="0">
              <a:spcBef>
                <a:spcPts val="0"/>
              </a:spcBef>
              <a:spcAft>
                <a:spcPts val="0"/>
              </a:spcAft>
              <a:buNone/>
            </a:pPr>
            <a:r>
              <a:rPr lang="en-US" sz="2400" dirty="0">
                <a:solidFill>
                  <a:schemeClr val="bg1"/>
                </a:solidFill>
                <a:effectLst/>
                <a:highlight>
                  <a:srgbClr val="FF0000"/>
                </a:highlight>
                <a:latin typeface="Sylfaen" panose="010A0502050306030303" pitchFamily="18" charset="0"/>
                <a:ea typeface="Times New Roman" panose="02020603050405020304" pitchFamily="18" charset="0"/>
              </a:rPr>
              <a:t>Quick Quiz 5</a:t>
            </a:r>
          </a:p>
          <a:p>
            <a:pPr marL="0" marR="0" lvl="0" indent="0">
              <a:spcBef>
                <a:spcPts val="0"/>
              </a:spcBef>
              <a:spcAft>
                <a:spcPts val="0"/>
              </a:spcAft>
              <a:buNone/>
            </a:pPr>
            <a:endParaRPr lang="en-CA" sz="2400" dirty="0">
              <a:solidFill>
                <a:schemeClr val="bg1"/>
              </a:solidFill>
              <a:effectLst/>
              <a:highlight>
                <a:srgbClr val="FF0000"/>
              </a:highlight>
              <a:latin typeface="Times New Roman" panose="02020603050405020304" pitchFamily="18" charset="0"/>
              <a:ea typeface="Times New Roman" panose="02020603050405020304" pitchFamily="18" charset="0"/>
            </a:endParaRPr>
          </a:p>
          <a:p>
            <a:pPr marL="342900" marR="0" lvl="0" indent="-342900">
              <a:spcBef>
                <a:spcPts val="0"/>
              </a:spcBef>
              <a:spcAft>
                <a:spcPts val="0"/>
              </a:spcAft>
              <a:buFont typeface="Symbol" panose="05050102010706020507" pitchFamily="18" charset="2"/>
              <a:buChar char=""/>
            </a:pPr>
            <a:r>
              <a:rPr lang="en-US" sz="2400" dirty="0">
                <a:solidFill>
                  <a:schemeClr val="bg2"/>
                </a:solidFill>
                <a:effectLst/>
                <a:latin typeface="Sylfaen" panose="010A0502050306030303" pitchFamily="18" charset="0"/>
                <a:ea typeface="Times New Roman" panose="02020603050405020304" pitchFamily="18" charset="0"/>
              </a:rPr>
              <a:t>True/False: You cannot add subtotals to an Excel table. </a:t>
            </a:r>
          </a:p>
          <a:p>
            <a:pPr marL="342900" marR="0" lvl="0" indent="-342900">
              <a:spcBef>
                <a:spcPts val="0"/>
              </a:spcBef>
              <a:spcAft>
                <a:spcPts val="0"/>
              </a:spcAft>
              <a:buFont typeface="Symbol" panose="05050102010706020507" pitchFamily="18" charset="2"/>
              <a:buChar char=""/>
            </a:pPr>
            <a:endParaRPr lang="en-US" sz="2400" dirty="0">
              <a:solidFill>
                <a:schemeClr val="bg2"/>
              </a:solidFill>
              <a:latin typeface="Sylfaen" panose="010A0502050306030303" pitchFamily="18" charset="0"/>
              <a:ea typeface="Times New Roman" panose="02020603050405020304" pitchFamily="18" charset="0"/>
            </a:endParaRPr>
          </a:p>
          <a:p>
            <a:pPr marL="342900" marR="0" lvl="0" indent="-342900">
              <a:spcBef>
                <a:spcPts val="0"/>
              </a:spcBef>
              <a:spcAft>
                <a:spcPts val="0"/>
              </a:spcAft>
              <a:buFont typeface="Symbol" panose="05050102010706020507" pitchFamily="18" charset="2"/>
              <a:buChar char=""/>
            </a:pPr>
            <a:r>
              <a:rPr lang="en-US" sz="2400" dirty="0">
                <a:solidFill>
                  <a:schemeClr val="bg2"/>
                </a:solidFill>
                <a:effectLst/>
                <a:latin typeface="Sylfaen" panose="010A0502050306030303" pitchFamily="18" charset="0"/>
                <a:ea typeface="Times New Roman" panose="02020603050405020304" pitchFamily="18" charset="0"/>
              </a:rPr>
              <a:t>What are the structural elements of an Excel table? </a:t>
            </a:r>
            <a:endParaRPr lang="en-CA" sz="2400" dirty="0">
              <a:solidFill>
                <a:schemeClr val="bg2"/>
              </a:solidFill>
            </a:endParaRPr>
          </a:p>
        </p:txBody>
      </p:sp>
      <p:sp>
        <p:nvSpPr>
          <p:cNvPr id="14" name="Rectangle 13">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28706490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Title 3">
            <a:extLst>
              <a:ext uri="{FF2B5EF4-FFF2-40B4-BE49-F238E27FC236}">
                <a16:creationId xmlns:a16="http://schemas.microsoft.com/office/drawing/2014/main" id="{1B7C0853-530B-D0F2-0712-CED74059803A}"/>
              </a:ext>
            </a:extLst>
          </p:cNvPr>
          <p:cNvSpPr>
            <a:spLocks noGrp="1"/>
          </p:cNvSpPr>
          <p:nvPr>
            <p:ph type="title"/>
          </p:nvPr>
        </p:nvSpPr>
        <p:spPr>
          <a:xfrm>
            <a:off x="838199" y="669925"/>
            <a:ext cx="5450634" cy="1325563"/>
          </a:xfrm>
        </p:spPr>
        <p:txBody>
          <a:bodyPr anchor="b">
            <a:normAutofit/>
          </a:bodyPr>
          <a:lstStyle/>
          <a:p>
            <a:pPr algn="r"/>
            <a:r>
              <a:rPr lang="en-CA" sz="2800" dirty="0">
                <a:solidFill>
                  <a:schemeClr val="bg1"/>
                </a:solidFill>
              </a:rPr>
              <a:t>COMP1631 Advanced Spreadsheets – Winter 2024 – Section 06</a:t>
            </a:r>
          </a:p>
        </p:txBody>
      </p:sp>
      <p:cxnSp>
        <p:nvCxnSpPr>
          <p:cNvPr id="12" name="Straight Connector 11">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456904E3-4734-B320-4E37-F6D1034044DE}"/>
              </a:ext>
            </a:extLst>
          </p:cNvPr>
          <p:cNvSpPr>
            <a:spLocks noGrp="1"/>
          </p:cNvSpPr>
          <p:nvPr>
            <p:ph idx="1"/>
          </p:nvPr>
        </p:nvSpPr>
        <p:spPr>
          <a:xfrm>
            <a:off x="1392667" y="2398957"/>
            <a:ext cx="9406666" cy="3526144"/>
          </a:xfrm>
        </p:spPr>
        <p:txBody>
          <a:bodyPr>
            <a:normAutofit/>
          </a:bodyPr>
          <a:lstStyle/>
          <a:p>
            <a:pPr marL="0" marR="0" lvl="0" indent="0">
              <a:spcBef>
                <a:spcPts val="0"/>
              </a:spcBef>
              <a:spcAft>
                <a:spcPts val="0"/>
              </a:spcAft>
              <a:buNone/>
            </a:pPr>
            <a:endParaRPr lang="en-US" sz="1800" dirty="0">
              <a:solidFill>
                <a:schemeClr val="bg1"/>
              </a:solidFill>
              <a:effectLst/>
              <a:highlight>
                <a:srgbClr val="FF0000"/>
              </a:highlight>
              <a:latin typeface="Sylfaen" panose="010A0502050306030303" pitchFamily="18" charset="0"/>
              <a:ea typeface="Times New Roman" panose="02020603050405020304" pitchFamily="18" charset="0"/>
            </a:endParaRPr>
          </a:p>
          <a:p>
            <a:pPr marL="0" marR="0" lvl="0" indent="0">
              <a:spcBef>
                <a:spcPts val="0"/>
              </a:spcBef>
              <a:spcAft>
                <a:spcPts val="0"/>
              </a:spcAft>
              <a:buNone/>
            </a:pPr>
            <a:endParaRPr lang="en-CA" sz="1800" dirty="0">
              <a:solidFill>
                <a:schemeClr val="bg1"/>
              </a:solidFill>
              <a:effectLst/>
              <a:highlight>
                <a:srgbClr val="FF0000"/>
              </a:highlight>
              <a:latin typeface="Times New Roman" panose="02020603050405020304" pitchFamily="18" charset="0"/>
              <a:ea typeface="Times New Roman" panose="02020603050405020304" pitchFamily="18" charset="0"/>
            </a:endParaRPr>
          </a:p>
          <a:p>
            <a:pPr marL="342900" marR="0" lvl="0" indent="-342900">
              <a:spcBef>
                <a:spcPts val="0"/>
              </a:spcBef>
              <a:spcAft>
                <a:spcPts val="0"/>
              </a:spcAft>
              <a:buFont typeface="Symbol" panose="05050102010706020507" pitchFamily="18" charset="2"/>
              <a:buChar char=""/>
            </a:pPr>
            <a:r>
              <a:rPr lang="en-US" sz="1800" dirty="0">
                <a:solidFill>
                  <a:schemeClr val="bg2"/>
                </a:solidFill>
                <a:effectLst/>
                <a:latin typeface="Sylfaen" panose="010A0502050306030303" pitchFamily="18" charset="0"/>
                <a:ea typeface="Times New Roman" panose="02020603050405020304" pitchFamily="18" charset="0"/>
              </a:rPr>
              <a:t>True/False: You cannot add subtotals to an Excel table. (Answer: True)</a:t>
            </a:r>
          </a:p>
          <a:p>
            <a:pPr marL="342900" marR="0" lvl="0" indent="-342900">
              <a:spcBef>
                <a:spcPts val="0"/>
              </a:spcBef>
              <a:spcAft>
                <a:spcPts val="0"/>
              </a:spcAft>
              <a:buFont typeface="Symbol" panose="05050102010706020507" pitchFamily="18" charset="2"/>
              <a:buChar char=""/>
            </a:pPr>
            <a:endParaRPr lang="en-CA" sz="1800" dirty="0">
              <a:solidFill>
                <a:schemeClr val="bg2"/>
              </a:solidFill>
              <a:effectLst/>
              <a:latin typeface="Times New Roman" panose="02020603050405020304" pitchFamily="18" charset="0"/>
              <a:ea typeface="Times New Roman" panose="02020603050405020304" pitchFamily="18" charset="0"/>
            </a:endParaRPr>
          </a:p>
          <a:p>
            <a:pPr marL="342900" marR="0" lvl="0" indent="-342900">
              <a:spcBef>
                <a:spcPts val="0"/>
              </a:spcBef>
              <a:spcAft>
                <a:spcPts val="0"/>
              </a:spcAft>
              <a:buFont typeface="Symbol" panose="05050102010706020507" pitchFamily="18" charset="2"/>
              <a:buChar char=""/>
            </a:pPr>
            <a:r>
              <a:rPr lang="en-US" sz="1800" dirty="0">
                <a:solidFill>
                  <a:schemeClr val="bg2"/>
                </a:solidFill>
                <a:effectLst/>
                <a:latin typeface="Sylfaen" panose="010A0502050306030303" pitchFamily="18" charset="0"/>
                <a:ea typeface="Times New Roman" panose="02020603050405020304" pitchFamily="18" charset="0"/>
              </a:rPr>
              <a:t>What are the structural elements of an Excel table? </a:t>
            </a:r>
          </a:p>
          <a:p>
            <a:pPr marL="0" marR="0" lvl="0" indent="0">
              <a:spcBef>
                <a:spcPts val="0"/>
              </a:spcBef>
              <a:spcAft>
                <a:spcPts val="0"/>
              </a:spcAft>
              <a:buNone/>
            </a:pPr>
            <a:r>
              <a:rPr lang="en-US" sz="1800" dirty="0">
                <a:solidFill>
                  <a:schemeClr val="bg2"/>
                </a:solidFill>
                <a:effectLst/>
                <a:latin typeface="Sylfaen" panose="010A0502050306030303" pitchFamily="18" charset="0"/>
                <a:ea typeface="Times New Roman" panose="02020603050405020304" pitchFamily="18" charset="0"/>
              </a:rPr>
              <a:t>(Answer: Header row, total row, first column, last column, banded rows, banded columns, and filter buttons)</a:t>
            </a:r>
            <a:endParaRPr lang="en-CA" sz="1800" dirty="0">
              <a:solidFill>
                <a:schemeClr val="bg2"/>
              </a:solidFill>
              <a:effectLst/>
              <a:latin typeface="Times New Roman" panose="02020603050405020304" pitchFamily="18" charset="0"/>
              <a:ea typeface="Times New Roman" panose="02020603050405020304" pitchFamily="18" charset="0"/>
            </a:endParaRPr>
          </a:p>
          <a:p>
            <a:pPr marL="0" indent="0">
              <a:buNone/>
            </a:pPr>
            <a:endParaRPr lang="en-CA" sz="2000" dirty="0">
              <a:solidFill>
                <a:schemeClr val="bg2"/>
              </a:solidFill>
            </a:endParaRPr>
          </a:p>
        </p:txBody>
      </p:sp>
      <p:sp>
        <p:nvSpPr>
          <p:cNvPr id="14" name="Rectangle 13">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04281952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Title 3">
            <a:extLst>
              <a:ext uri="{FF2B5EF4-FFF2-40B4-BE49-F238E27FC236}">
                <a16:creationId xmlns:a16="http://schemas.microsoft.com/office/drawing/2014/main" id="{1B7C0853-530B-D0F2-0712-CED74059803A}"/>
              </a:ext>
            </a:extLst>
          </p:cNvPr>
          <p:cNvSpPr>
            <a:spLocks noGrp="1"/>
          </p:cNvSpPr>
          <p:nvPr>
            <p:ph type="title"/>
          </p:nvPr>
        </p:nvSpPr>
        <p:spPr>
          <a:xfrm>
            <a:off x="838199" y="669925"/>
            <a:ext cx="5450634" cy="1325563"/>
          </a:xfrm>
        </p:spPr>
        <p:txBody>
          <a:bodyPr anchor="b">
            <a:normAutofit/>
          </a:bodyPr>
          <a:lstStyle/>
          <a:p>
            <a:pPr algn="r"/>
            <a:r>
              <a:rPr lang="en-CA" sz="2800" dirty="0">
                <a:solidFill>
                  <a:schemeClr val="bg1"/>
                </a:solidFill>
              </a:rPr>
              <a:t>COMP1631 Advanced Spreadsheets – Winter 2024 – Section 06</a:t>
            </a:r>
          </a:p>
        </p:txBody>
      </p:sp>
      <p:cxnSp>
        <p:nvCxnSpPr>
          <p:cNvPr id="12" name="Straight Connector 11">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456904E3-4734-B320-4E37-F6D1034044DE}"/>
              </a:ext>
            </a:extLst>
          </p:cNvPr>
          <p:cNvSpPr>
            <a:spLocks noGrp="1"/>
          </p:cNvSpPr>
          <p:nvPr>
            <p:ph idx="1"/>
          </p:nvPr>
        </p:nvSpPr>
        <p:spPr>
          <a:xfrm>
            <a:off x="1392667" y="2398957"/>
            <a:ext cx="9406666" cy="3526144"/>
          </a:xfrm>
        </p:spPr>
        <p:txBody>
          <a:bodyPr>
            <a:normAutofit/>
          </a:bodyPr>
          <a:lstStyle/>
          <a:p>
            <a:pPr marL="0" indent="0">
              <a:buNone/>
            </a:pPr>
            <a:r>
              <a:rPr lang="en-US" dirty="0">
                <a:solidFill>
                  <a:schemeClr val="bg1"/>
                </a:solidFill>
              </a:rPr>
              <a:t>Adding and Deleting Records</a:t>
            </a:r>
          </a:p>
          <a:p>
            <a:pPr lvl="1"/>
            <a:r>
              <a:rPr lang="en-US" dirty="0">
                <a:solidFill>
                  <a:schemeClr val="bg1"/>
                </a:solidFill>
              </a:rPr>
              <a:t>When you add or delete records within an Excel table, the table adjusts to the new contents. </a:t>
            </a:r>
          </a:p>
          <a:p>
            <a:pPr lvl="1"/>
            <a:r>
              <a:rPr lang="en-US" dirty="0">
                <a:solidFill>
                  <a:schemeClr val="bg1"/>
                </a:solidFill>
              </a:rPr>
              <a:t>The format applied to the banded rows updates to accommodate the new data set size. The calculations in the Total row reflect the new data.</a:t>
            </a:r>
          </a:p>
          <a:p>
            <a:pPr marL="0" indent="0">
              <a:buNone/>
            </a:pPr>
            <a:endParaRPr lang="en-CA" sz="2000" dirty="0">
              <a:solidFill>
                <a:schemeClr val="bg1"/>
              </a:solidFill>
            </a:endParaRPr>
          </a:p>
        </p:txBody>
      </p:sp>
      <p:sp>
        <p:nvSpPr>
          <p:cNvPr id="14" name="Rectangle 13">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5047148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Title 3">
            <a:extLst>
              <a:ext uri="{FF2B5EF4-FFF2-40B4-BE49-F238E27FC236}">
                <a16:creationId xmlns:a16="http://schemas.microsoft.com/office/drawing/2014/main" id="{1B7C0853-530B-D0F2-0712-CED74059803A}"/>
              </a:ext>
            </a:extLst>
          </p:cNvPr>
          <p:cNvSpPr>
            <a:spLocks noGrp="1"/>
          </p:cNvSpPr>
          <p:nvPr>
            <p:ph type="title"/>
          </p:nvPr>
        </p:nvSpPr>
        <p:spPr>
          <a:xfrm>
            <a:off x="838199" y="669925"/>
            <a:ext cx="5450634" cy="1325563"/>
          </a:xfrm>
        </p:spPr>
        <p:txBody>
          <a:bodyPr anchor="b">
            <a:normAutofit/>
          </a:bodyPr>
          <a:lstStyle/>
          <a:p>
            <a:pPr algn="r"/>
            <a:r>
              <a:rPr lang="en-CA" sz="2800" dirty="0">
                <a:solidFill>
                  <a:schemeClr val="bg1"/>
                </a:solidFill>
              </a:rPr>
              <a:t>COMP1631 Advanced Spreadsheets – Winter 2024 – Section 06</a:t>
            </a:r>
          </a:p>
        </p:txBody>
      </p:sp>
      <p:cxnSp>
        <p:nvCxnSpPr>
          <p:cNvPr id="12" name="Straight Connector 11">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456904E3-4734-B320-4E37-F6D1034044DE}"/>
              </a:ext>
            </a:extLst>
          </p:cNvPr>
          <p:cNvSpPr>
            <a:spLocks noGrp="1"/>
          </p:cNvSpPr>
          <p:nvPr>
            <p:ph idx="1"/>
          </p:nvPr>
        </p:nvSpPr>
        <p:spPr>
          <a:xfrm>
            <a:off x="1392667" y="2398957"/>
            <a:ext cx="9406666" cy="787880"/>
          </a:xfrm>
        </p:spPr>
        <p:txBody>
          <a:bodyPr>
            <a:normAutofit/>
          </a:bodyPr>
          <a:lstStyle/>
          <a:p>
            <a:pPr marL="0" indent="0">
              <a:buNone/>
            </a:pPr>
            <a:r>
              <a:rPr lang="en-US" sz="2000" dirty="0">
                <a:solidFill>
                  <a:schemeClr val="bg1"/>
                </a:solidFill>
              </a:rPr>
              <a:t>Module 6: Managing Data with Data Tools</a:t>
            </a:r>
          </a:p>
          <a:p>
            <a:pPr marL="0" indent="0">
              <a:buNone/>
            </a:pPr>
            <a:r>
              <a:rPr lang="en-US" sz="2000" dirty="0">
                <a:solidFill>
                  <a:schemeClr val="bg1"/>
                </a:solidFill>
              </a:rPr>
              <a:t>Objectives</a:t>
            </a:r>
          </a:p>
          <a:p>
            <a:pPr marL="0" indent="0">
              <a:buNone/>
            </a:pPr>
            <a:endParaRPr lang="en-CA" sz="2000" dirty="0">
              <a:solidFill>
                <a:schemeClr val="bg1"/>
              </a:solidFill>
            </a:endParaRPr>
          </a:p>
        </p:txBody>
      </p:sp>
      <p:sp>
        <p:nvSpPr>
          <p:cNvPr id="14" name="Rectangle 13">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E144696A-CCC5-6403-D392-30673794DC9C}"/>
              </a:ext>
            </a:extLst>
          </p:cNvPr>
          <p:cNvSpPr txBox="1"/>
          <p:nvPr/>
        </p:nvSpPr>
        <p:spPr>
          <a:xfrm>
            <a:off x="1464815" y="3429000"/>
            <a:ext cx="3364637" cy="2585323"/>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bg2"/>
                </a:solidFill>
              </a:rPr>
              <a:t>Split a workbook window into panes</a:t>
            </a:r>
          </a:p>
          <a:p>
            <a:pPr marL="285750" indent="-285750">
              <a:buFont typeface="Arial" panose="020B0604020202020204" pitchFamily="34" charset="0"/>
              <a:buChar char="•"/>
            </a:pPr>
            <a:r>
              <a:rPr lang="en-US" dirty="0">
                <a:solidFill>
                  <a:schemeClr val="bg2"/>
                </a:solidFill>
              </a:rPr>
              <a:t>Highlight and remove duplicate values in a data range</a:t>
            </a:r>
          </a:p>
          <a:p>
            <a:pPr marL="285750" indent="-285750">
              <a:buFont typeface="Arial" panose="020B0604020202020204" pitchFamily="34" charset="0"/>
              <a:buChar char="•"/>
            </a:pPr>
            <a:r>
              <a:rPr lang="en-US" dirty="0">
                <a:solidFill>
                  <a:schemeClr val="bg2"/>
                </a:solidFill>
              </a:rPr>
              <a:t>Sort a data range by one or more fields</a:t>
            </a:r>
          </a:p>
          <a:p>
            <a:pPr marL="285750" indent="-285750">
              <a:buFont typeface="Arial" panose="020B0604020202020204" pitchFamily="34" charset="0"/>
              <a:buChar char="•"/>
            </a:pPr>
            <a:r>
              <a:rPr lang="en-US" dirty="0">
                <a:solidFill>
                  <a:schemeClr val="bg2"/>
                </a:solidFill>
              </a:rPr>
              <a:t>Add subtotals to a data range</a:t>
            </a:r>
          </a:p>
          <a:p>
            <a:pPr marL="285750" indent="-285750">
              <a:buFont typeface="Arial" panose="020B0604020202020204" pitchFamily="34" charset="0"/>
              <a:buChar char="•"/>
            </a:pPr>
            <a:endParaRPr lang="en-CA" dirty="0">
              <a:solidFill>
                <a:schemeClr val="bg2"/>
              </a:solidFill>
            </a:endParaRPr>
          </a:p>
        </p:txBody>
      </p:sp>
      <p:sp>
        <p:nvSpPr>
          <p:cNvPr id="6" name="TextBox 5">
            <a:extLst>
              <a:ext uri="{FF2B5EF4-FFF2-40B4-BE49-F238E27FC236}">
                <a16:creationId xmlns:a16="http://schemas.microsoft.com/office/drawing/2014/main" id="{2A7096A2-4D74-D607-DCB2-540B66553407}"/>
              </a:ext>
            </a:extLst>
          </p:cNvPr>
          <p:cNvSpPr txBox="1"/>
          <p:nvPr/>
        </p:nvSpPr>
        <p:spPr>
          <a:xfrm>
            <a:off x="4829452" y="3429000"/>
            <a:ext cx="3364637" cy="2308324"/>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bg2"/>
                </a:solidFill>
              </a:rPr>
              <a:t>Find and select workbook cells</a:t>
            </a:r>
          </a:p>
          <a:p>
            <a:pPr marL="285750" indent="-285750">
              <a:buFont typeface="Arial" panose="020B0604020202020204" pitchFamily="34" charset="0"/>
              <a:buChar char="•"/>
            </a:pPr>
            <a:r>
              <a:rPr lang="en-US" dirty="0">
                <a:solidFill>
                  <a:schemeClr val="bg2"/>
                </a:solidFill>
              </a:rPr>
              <a:t>Filter data based on one or more fields</a:t>
            </a:r>
          </a:p>
          <a:p>
            <a:pPr marL="285750" indent="-285750">
              <a:buFont typeface="Arial" panose="020B0604020202020204" pitchFamily="34" charset="0"/>
              <a:buChar char="•"/>
            </a:pPr>
            <a:r>
              <a:rPr lang="en-US" dirty="0">
                <a:solidFill>
                  <a:schemeClr val="bg2"/>
                </a:solidFill>
              </a:rPr>
              <a:t>Create an advanced filter</a:t>
            </a:r>
          </a:p>
          <a:p>
            <a:pPr marL="285750" indent="-285750">
              <a:buFont typeface="Arial" panose="020B0604020202020204" pitchFamily="34" charset="0"/>
              <a:buChar char="•"/>
            </a:pPr>
            <a:r>
              <a:rPr lang="en-US" dirty="0">
                <a:solidFill>
                  <a:schemeClr val="bg2"/>
                </a:solidFill>
              </a:rPr>
              <a:t>Convert a data range to an Excel table</a:t>
            </a:r>
          </a:p>
          <a:p>
            <a:pPr marL="285750" indent="-285750">
              <a:buFont typeface="Arial" panose="020B0604020202020204" pitchFamily="34" charset="0"/>
              <a:buChar char="•"/>
            </a:pPr>
            <a:r>
              <a:rPr lang="en-US" dirty="0">
                <a:solidFill>
                  <a:schemeClr val="bg2"/>
                </a:solidFill>
              </a:rPr>
              <a:t>Work with table styles and table elements</a:t>
            </a:r>
          </a:p>
        </p:txBody>
      </p:sp>
      <p:sp>
        <p:nvSpPr>
          <p:cNvPr id="7" name="TextBox 6">
            <a:extLst>
              <a:ext uri="{FF2B5EF4-FFF2-40B4-BE49-F238E27FC236}">
                <a16:creationId xmlns:a16="http://schemas.microsoft.com/office/drawing/2014/main" id="{B8F22B18-E712-74F5-A8A4-F8AA812B7C50}"/>
              </a:ext>
            </a:extLst>
          </p:cNvPr>
          <p:cNvSpPr txBox="1"/>
          <p:nvPr/>
        </p:nvSpPr>
        <p:spPr>
          <a:xfrm>
            <a:off x="8194089" y="3401403"/>
            <a:ext cx="3364637" cy="1477328"/>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bg2"/>
                </a:solidFill>
                <a:highlight>
                  <a:srgbClr val="800080"/>
                </a:highlight>
              </a:rPr>
              <a:t>Create and apply a slicer</a:t>
            </a:r>
          </a:p>
          <a:p>
            <a:pPr marL="285750" indent="-285750">
              <a:buFont typeface="Arial" panose="020B0604020202020204" pitchFamily="34" charset="0"/>
              <a:buChar char="•"/>
            </a:pPr>
            <a:r>
              <a:rPr lang="en-US" dirty="0">
                <a:solidFill>
                  <a:schemeClr val="bg2"/>
                </a:solidFill>
                <a:highlight>
                  <a:srgbClr val="800080"/>
                </a:highlight>
              </a:rPr>
              <a:t>Calculate summary statistics with the SUBTOTAL function</a:t>
            </a:r>
          </a:p>
          <a:p>
            <a:pPr marL="285750" indent="-285750">
              <a:buFont typeface="Arial" panose="020B0604020202020204" pitchFamily="34" charset="0"/>
              <a:buChar char="•"/>
            </a:pPr>
            <a:r>
              <a:rPr lang="en-US" dirty="0">
                <a:solidFill>
                  <a:schemeClr val="bg2"/>
                </a:solidFill>
                <a:highlight>
                  <a:srgbClr val="800080"/>
                </a:highlight>
              </a:rPr>
              <a:t>Design and create an interactive dashboard</a:t>
            </a:r>
          </a:p>
        </p:txBody>
      </p:sp>
    </p:spTree>
    <p:extLst>
      <p:ext uri="{BB962C8B-B14F-4D97-AF65-F5344CB8AC3E}">
        <p14:creationId xmlns:p14="http://schemas.microsoft.com/office/powerpoint/2010/main" val="177737838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Title 3">
            <a:extLst>
              <a:ext uri="{FF2B5EF4-FFF2-40B4-BE49-F238E27FC236}">
                <a16:creationId xmlns:a16="http://schemas.microsoft.com/office/drawing/2014/main" id="{1B7C0853-530B-D0F2-0712-CED74059803A}"/>
              </a:ext>
            </a:extLst>
          </p:cNvPr>
          <p:cNvSpPr>
            <a:spLocks noGrp="1"/>
          </p:cNvSpPr>
          <p:nvPr>
            <p:ph type="title"/>
          </p:nvPr>
        </p:nvSpPr>
        <p:spPr>
          <a:xfrm>
            <a:off x="838199" y="669925"/>
            <a:ext cx="5450634" cy="1325563"/>
          </a:xfrm>
        </p:spPr>
        <p:txBody>
          <a:bodyPr anchor="b">
            <a:normAutofit/>
          </a:bodyPr>
          <a:lstStyle/>
          <a:p>
            <a:pPr algn="r"/>
            <a:r>
              <a:rPr lang="en-CA" sz="2800" dirty="0">
                <a:solidFill>
                  <a:schemeClr val="bg1"/>
                </a:solidFill>
              </a:rPr>
              <a:t>COMP1631 Advanced Spreadsheets – Winter 2024 – Section 06</a:t>
            </a:r>
          </a:p>
        </p:txBody>
      </p:sp>
      <p:cxnSp>
        <p:nvCxnSpPr>
          <p:cNvPr id="12" name="Straight Connector 11">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456904E3-4734-B320-4E37-F6D1034044DE}"/>
              </a:ext>
            </a:extLst>
          </p:cNvPr>
          <p:cNvSpPr>
            <a:spLocks noGrp="1"/>
          </p:cNvSpPr>
          <p:nvPr>
            <p:ph idx="1"/>
          </p:nvPr>
        </p:nvSpPr>
        <p:spPr>
          <a:xfrm>
            <a:off x="1392667" y="2398957"/>
            <a:ext cx="9406666" cy="3526144"/>
          </a:xfrm>
        </p:spPr>
        <p:txBody>
          <a:bodyPr>
            <a:normAutofit fontScale="92500" lnSpcReduction="10000"/>
          </a:bodyPr>
          <a:lstStyle/>
          <a:p>
            <a:pPr marL="0" indent="0">
              <a:buNone/>
            </a:pPr>
            <a:r>
              <a:rPr lang="en-US" dirty="0">
                <a:solidFill>
                  <a:schemeClr val="bg1"/>
                </a:solidFill>
              </a:rPr>
              <a:t>Creating a Calculated Field</a:t>
            </a:r>
          </a:p>
          <a:p>
            <a:pPr lvl="1"/>
            <a:r>
              <a:rPr lang="en-US" dirty="0">
                <a:solidFill>
                  <a:schemeClr val="bg1"/>
                </a:solidFill>
              </a:rPr>
              <a:t>So far, all of the fields in the table contain entered values. A field can also contain a formula that references other fields in the table. </a:t>
            </a:r>
          </a:p>
          <a:p>
            <a:pPr lvl="1"/>
            <a:r>
              <a:rPr lang="en-US" dirty="0">
                <a:solidFill>
                  <a:schemeClr val="bg1"/>
                </a:solidFill>
              </a:rPr>
              <a:t>Such a field is called a calculated field, and it updates automatically as other field values in the table change. Instead of cell references, formulas in a calculated field use field names enclosed in brackets as follows: </a:t>
            </a:r>
            <a:r>
              <a:rPr lang="en-US" b="1" dirty="0">
                <a:solidFill>
                  <a:schemeClr val="bg1"/>
                </a:solidFill>
              </a:rPr>
              <a:t>[</a:t>
            </a:r>
            <a:r>
              <a:rPr lang="en-US" dirty="0">
                <a:solidFill>
                  <a:schemeClr val="bg1"/>
                </a:solidFill>
              </a:rPr>
              <a:t>field</a:t>
            </a:r>
            <a:r>
              <a:rPr lang="en-US" b="1" dirty="0">
                <a:solidFill>
                  <a:schemeClr val="bg1"/>
                </a:solidFill>
              </a:rPr>
              <a:t>]</a:t>
            </a:r>
          </a:p>
          <a:p>
            <a:pPr marL="0" indent="0">
              <a:buNone/>
            </a:pPr>
            <a:r>
              <a:rPr lang="en-US" dirty="0">
                <a:solidFill>
                  <a:schemeClr val="bg1"/>
                </a:solidFill>
              </a:rPr>
              <a:t>Structural References and Excel Tables</a:t>
            </a:r>
          </a:p>
          <a:p>
            <a:pPr lvl="1"/>
            <a:r>
              <a:rPr lang="en-US" dirty="0">
                <a:solidFill>
                  <a:schemeClr val="bg1"/>
                </a:solidFill>
              </a:rPr>
              <a:t>References to fields and elements in an Excel table are called structural references and are enclosed within square brackets [ ]. </a:t>
            </a:r>
          </a:p>
          <a:p>
            <a:pPr lvl="1"/>
            <a:r>
              <a:rPr lang="en-US" dirty="0">
                <a:solidFill>
                  <a:schemeClr val="bg1"/>
                </a:solidFill>
              </a:rPr>
              <a:t>An important symbol in a structural reference is the @ symbol, which refers to the current record or row within the table</a:t>
            </a:r>
          </a:p>
          <a:p>
            <a:pPr lvl="1"/>
            <a:endParaRPr lang="en-US" dirty="0">
              <a:solidFill>
                <a:schemeClr val="bg1"/>
              </a:solidFill>
            </a:endParaRPr>
          </a:p>
          <a:p>
            <a:pPr marL="0" indent="0">
              <a:buNone/>
            </a:pPr>
            <a:endParaRPr lang="en-CA" sz="2000" dirty="0">
              <a:solidFill>
                <a:schemeClr val="bg1"/>
              </a:solidFill>
            </a:endParaRPr>
          </a:p>
        </p:txBody>
      </p:sp>
      <p:sp>
        <p:nvSpPr>
          <p:cNvPr id="14" name="Rectangle 13">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8349769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Title 3">
            <a:extLst>
              <a:ext uri="{FF2B5EF4-FFF2-40B4-BE49-F238E27FC236}">
                <a16:creationId xmlns:a16="http://schemas.microsoft.com/office/drawing/2014/main" id="{1B7C0853-530B-D0F2-0712-CED74059803A}"/>
              </a:ext>
            </a:extLst>
          </p:cNvPr>
          <p:cNvSpPr>
            <a:spLocks noGrp="1"/>
          </p:cNvSpPr>
          <p:nvPr>
            <p:ph type="title"/>
          </p:nvPr>
        </p:nvSpPr>
        <p:spPr>
          <a:xfrm>
            <a:off x="838199" y="669925"/>
            <a:ext cx="5450634" cy="1325563"/>
          </a:xfrm>
        </p:spPr>
        <p:txBody>
          <a:bodyPr anchor="b">
            <a:normAutofit/>
          </a:bodyPr>
          <a:lstStyle/>
          <a:p>
            <a:pPr algn="r"/>
            <a:r>
              <a:rPr lang="en-CA" sz="2800" dirty="0">
                <a:solidFill>
                  <a:schemeClr val="bg1"/>
                </a:solidFill>
              </a:rPr>
              <a:t>COMP1631 Advanced Spreadsheets – Winter 2024 – Section 06</a:t>
            </a:r>
          </a:p>
        </p:txBody>
      </p:sp>
      <p:cxnSp>
        <p:nvCxnSpPr>
          <p:cNvPr id="12" name="Straight Connector 11">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456904E3-4734-B320-4E37-F6D1034044DE}"/>
              </a:ext>
            </a:extLst>
          </p:cNvPr>
          <p:cNvSpPr>
            <a:spLocks noGrp="1"/>
          </p:cNvSpPr>
          <p:nvPr>
            <p:ph idx="1"/>
          </p:nvPr>
        </p:nvSpPr>
        <p:spPr>
          <a:xfrm>
            <a:off x="1392667" y="2398957"/>
            <a:ext cx="9406666" cy="3526144"/>
          </a:xfrm>
        </p:spPr>
        <p:txBody>
          <a:bodyPr>
            <a:normAutofit/>
          </a:bodyPr>
          <a:lstStyle/>
          <a:p>
            <a:pPr marL="0" indent="0">
              <a:buNone/>
            </a:pPr>
            <a:r>
              <a:rPr lang="en-US" sz="2000" dirty="0">
                <a:solidFill>
                  <a:schemeClr val="bg1"/>
                </a:solidFill>
              </a:rPr>
              <a:t>More on Calculated Field and Structural References</a:t>
            </a:r>
          </a:p>
          <a:p>
            <a:r>
              <a:rPr lang="en-US" sz="2000" dirty="0">
                <a:solidFill>
                  <a:schemeClr val="bg1"/>
                </a:solidFill>
              </a:rPr>
              <a:t>Nested structural references to reference a group of fields in an Excel table</a:t>
            </a:r>
          </a:p>
          <a:p>
            <a:pPr marL="0" indent="0" algn="ctr">
              <a:buNone/>
            </a:pPr>
            <a:r>
              <a:rPr lang="en-US" sz="2000" dirty="0">
                <a:solidFill>
                  <a:schemeClr val="bg1"/>
                </a:solidFill>
                <a:highlight>
                  <a:srgbClr val="FF0000"/>
                </a:highlight>
              </a:rPr>
              <a:t> [[</a:t>
            </a:r>
            <a:r>
              <a:rPr lang="en-US" sz="2000" dirty="0" err="1">
                <a:solidFill>
                  <a:schemeClr val="bg1"/>
                </a:solidFill>
                <a:highlight>
                  <a:srgbClr val="FF0000"/>
                </a:highlight>
              </a:rPr>
              <a:t>fieldFirst</a:t>
            </a:r>
            <a:r>
              <a:rPr lang="en-US" sz="2000" dirty="0">
                <a:solidFill>
                  <a:schemeClr val="bg1"/>
                </a:solidFill>
                <a:highlight>
                  <a:srgbClr val="FF0000"/>
                </a:highlight>
              </a:rPr>
              <a:t>]:[</a:t>
            </a:r>
            <a:r>
              <a:rPr lang="en-US" sz="2000" dirty="0" err="1">
                <a:solidFill>
                  <a:schemeClr val="bg1"/>
                </a:solidFill>
                <a:highlight>
                  <a:srgbClr val="FF0000"/>
                </a:highlight>
              </a:rPr>
              <a:t>fieldLast</a:t>
            </a:r>
            <a:r>
              <a:rPr lang="en-US" sz="2000" dirty="0">
                <a:solidFill>
                  <a:schemeClr val="bg1"/>
                </a:solidFill>
                <a:highlight>
                  <a:srgbClr val="FF0000"/>
                </a:highlight>
              </a:rPr>
              <a:t>]]</a:t>
            </a:r>
          </a:p>
          <a:p>
            <a:r>
              <a:rPr lang="en-US" sz="2000" dirty="0">
                <a:solidFill>
                  <a:schemeClr val="bg1"/>
                </a:solidFill>
              </a:rPr>
              <a:t>Sum of the values in the Base Salary through Commission fields, including any fields between these two</a:t>
            </a:r>
          </a:p>
          <a:p>
            <a:pPr marL="0" indent="0" algn="ctr">
              <a:buNone/>
            </a:pPr>
            <a:r>
              <a:rPr lang="en-US" sz="2000" dirty="0">
                <a:solidFill>
                  <a:schemeClr val="bg1"/>
                </a:solidFill>
                <a:highlight>
                  <a:srgbClr val="FF0000"/>
                </a:highlight>
              </a:rPr>
              <a:t>=SUM([[Base Salary]:[COMMISSION]])</a:t>
            </a:r>
          </a:p>
          <a:p>
            <a:r>
              <a:rPr lang="en-US" sz="2000" dirty="0">
                <a:solidFill>
                  <a:schemeClr val="bg1"/>
                </a:solidFill>
              </a:rPr>
              <a:t>The following formula multiples the value of the </a:t>
            </a:r>
            <a:r>
              <a:rPr lang="en-US" sz="2000" dirty="0" err="1">
                <a:solidFill>
                  <a:schemeClr val="bg1"/>
                </a:solidFill>
              </a:rPr>
              <a:t>SalesPrice</a:t>
            </a:r>
            <a:r>
              <a:rPr lang="en-US" sz="2000" dirty="0">
                <a:solidFill>
                  <a:schemeClr val="bg1"/>
                </a:solidFill>
              </a:rPr>
              <a:t> field by the </a:t>
            </a:r>
            <a:r>
              <a:rPr lang="en-US" sz="2000" dirty="0" err="1">
                <a:solidFill>
                  <a:schemeClr val="bg1"/>
                </a:solidFill>
              </a:rPr>
              <a:t>UnitSold</a:t>
            </a:r>
            <a:r>
              <a:rPr lang="en-US" sz="2000" dirty="0">
                <a:solidFill>
                  <a:schemeClr val="bg1"/>
                </a:solidFill>
              </a:rPr>
              <a:t> field within the record of the table: </a:t>
            </a:r>
          </a:p>
          <a:p>
            <a:pPr marL="0" indent="0" algn="ctr">
              <a:buNone/>
            </a:pPr>
            <a:r>
              <a:rPr lang="en-US" sz="2000" dirty="0">
                <a:solidFill>
                  <a:schemeClr val="bg1"/>
                </a:solidFill>
                <a:highlight>
                  <a:srgbClr val="FF0000"/>
                </a:highlight>
              </a:rPr>
              <a:t>=[@[SalesPrice]]*[@[UnitsSold]</a:t>
            </a:r>
            <a:endParaRPr lang="en-CA" sz="2000" dirty="0">
              <a:solidFill>
                <a:schemeClr val="bg1"/>
              </a:solidFill>
              <a:highlight>
                <a:srgbClr val="FF0000"/>
              </a:highlight>
            </a:endParaRPr>
          </a:p>
        </p:txBody>
      </p:sp>
      <p:sp>
        <p:nvSpPr>
          <p:cNvPr id="14" name="Rectangle 13">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42931828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Title 3">
            <a:extLst>
              <a:ext uri="{FF2B5EF4-FFF2-40B4-BE49-F238E27FC236}">
                <a16:creationId xmlns:a16="http://schemas.microsoft.com/office/drawing/2014/main" id="{1B7C0853-530B-D0F2-0712-CED74059803A}"/>
              </a:ext>
            </a:extLst>
          </p:cNvPr>
          <p:cNvSpPr>
            <a:spLocks noGrp="1"/>
          </p:cNvSpPr>
          <p:nvPr>
            <p:ph type="title"/>
          </p:nvPr>
        </p:nvSpPr>
        <p:spPr>
          <a:xfrm>
            <a:off x="838199" y="669925"/>
            <a:ext cx="5450634" cy="1325563"/>
          </a:xfrm>
        </p:spPr>
        <p:txBody>
          <a:bodyPr anchor="b">
            <a:normAutofit/>
          </a:bodyPr>
          <a:lstStyle/>
          <a:p>
            <a:pPr algn="r"/>
            <a:r>
              <a:rPr lang="en-CA" sz="2800" dirty="0">
                <a:solidFill>
                  <a:schemeClr val="bg1"/>
                </a:solidFill>
              </a:rPr>
              <a:t>COMP1631 Advanced Spreadsheets – Winter 2024 – Section 06</a:t>
            </a:r>
          </a:p>
        </p:txBody>
      </p:sp>
      <p:cxnSp>
        <p:nvCxnSpPr>
          <p:cNvPr id="12" name="Straight Connector 11">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456904E3-4734-B320-4E37-F6D1034044DE}"/>
              </a:ext>
            </a:extLst>
          </p:cNvPr>
          <p:cNvSpPr>
            <a:spLocks noGrp="1"/>
          </p:cNvSpPr>
          <p:nvPr>
            <p:ph idx="1"/>
          </p:nvPr>
        </p:nvSpPr>
        <p:spPr>
          <a:xfrm>
            <a:off x="1392667" y="2398957"/>
            <a:ext cx="9406666" cy="3526144"/>
          </a:xfrm>
        </p:spPr>
        <p:txBody>
          <a:bodyPr>
            <a:normAutofit/>
          </a:bodyPr>
          <a:lstStyle/>
          <a:p>
            <a:pPr marL="0" indent="0">
              <a:buNone/>
            </a:pPr>
            <a:r>
              <a:rPr lang="en-US" sz="2000" dirty="0">
                <a:solidFill>
                  <a:schemeClr val="bg1"/>
                </a:solidFill>
              </a:rPr>
              <a:t>Individual Work: </a:t>
            </a:r>
            <a:r>
              <a:rPr lang="en-US" sz="2000" dirty="0">
                <a:solidFill>
                  <a:schemeClr val="bg1"/>
                </a:solidFill>
                <a:hlinkClick r:id="rId2"/>
              </a:rPr>
              <a:t>https://forms.office.com/r/uhseTxAV4h</a:t>
            </a:r>
            <a:endParaRPr lang="en-CA" sz="2000" dirty="0">
              <a:solidFill>
                <a:schemeClr val="bg1"/>
              </a:solidFill>
            </a:endParaRPr>
          </a:p>
        </p:txBody>
      </p:sp>
      <p:sp>
        <p:nvSpPr>
          <p:cNvPr id="14" name="Rectangle 13">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a:hlinkClick r:id="rId2"/>
            <a:extLst>
              <a:ext uri="{FF2B5EF4-FFF2-40B4-BE49-F238E27FC236}">
                <a16:creationId xmlns:a16="http://schemas.microsoft.com/office/drawing/2014/main" id="{4BDD3747-E1A5-5809-1870-58DDD72582F9}"/>
              </a:ext>
            </a:extLst>
          </p:cNvPr>
          <p:cNvPicPr>
            <a:picLocks noChangeAspect="1"/>
          </p:cNvPicPr>
          <p:nvPr/>
        </p:nvPicPr>
        <p:blipFill>
          <a:blip r:embed="rId3"/>
          <a:stretch>
            <a:fillRect/>
          </a:stretch>
        </p:blipFill>
        <p:spPr>
          <a:xfrm>
            <a:off x="1392667" y="2777346"/>
            <a:ext cx="8958341" cy="3619103"/>
          </a:xfrm>
          <a:prstGeom prst="rect">
            <a:avLst/>
          </a:prstGeom>
        </p:spPr>
      </p:pic>
    </p:spTree>
    <p:extLst>
      <p:ext uri="{BB962C8B-B14F-4D97-AF65-F5344CB8AC3E}">
        <p14:creationId xmlns:p14="http://schemas.microsoft.com/office/powerpoint/2010/main" val="15757318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Title 3">
            <a:extLst>
              <a:ext uri="{FF2B5EF4-FFF2-40B4-BE49-F238E27FC236}">
                <a16:creationId xmlns:a16="http://schemas.microsoft.com/office/drawing/2014/main" id="{1B7C0853-530B-D0F2-0712-CED74059803A}"/>
              </a:ext>
            </a:extLst>
          </p:cNvPr>
          <p:cNvSpPr>
            <a:spLocks noGrp="1"/>
          </p:cNvSpPr>
          <p:nvPr>
            <p:ph type="title"/>
          </p:nvPr>
        </p:nvSpPr>
        <p:spPr>
          <a:xfrm>
            <a:off x="838199" y="669925"/>
            <a:ext cx="5450634" cy="1325563"/>
          </a:xfrm>
        </p:spPr>
        <p:txBody>
          <a:bodyPr anchor="b">
            <a:normAutofit/>
          </a:bodyPr>
          <a:lstStyle/>
          <a:p>
            <a:pPr algn="r"/>
            <a:r>
              <a:rPr lang="en-CA" sz="2800" dirty="0">
                <a:solidFill>
                  <a:schemeClr val="bg1"/>
                </a:solidFill>
              </a:rPr>
              <a:t>COMP1631 Advanced Spreadsheets – Winter 2024 – Section 06</a:t>
            </a:r>
          </a:p>
        </p:txBody>
      </p:sp>
      <p:cxnSp>
        <p:nvCxnSpPr>
          <p:cNvPr id="12" name="Straight Connector 11">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456904E3-4734-B320-4E37-F6D1034044DE}"/>
              </a:ext>
            </a:extLst>
          </p:cNvPr>
          <p:cNvSpPr>
            <a:spLocks noGrp="1"/>
          </p:cNvSpPr>
          <p:nvPr>
            <p:ph idx="1"/>
          </p:nvPr>
        </p:nvSpPr>
        <p:spPr>
          <a:xfrm>
            <a:off x="1392667" y="2398957"/>
            <a:ext cx="9406666" cy="3526144"/>
          </a:xfrm>
        </p:spPr>
        <p:txBody>
          <a:bodyPr>
            <a:normAutofit fontScale="92500" lnSpcReduction="10000"/>
          </a:bodyPr>
          <a:lstStyle/>
          <a:p>
            <a:pPr marL="0" indent="0">
              <a:buNone/>
            </a:pPr>
            <a:r>
              <a:rPr lang="en-US" sz="2000" dirty="0">
                <a:solidFill>
                  <a:schemeClr val="bg1"/>
                </a:solidFill>
              </a:rPr>
              <a:t>6.3 </a:t>
            </a:r>
            <a:r>
              <a:rPr lang="en-US" dirty="0">
                <a:solidFill>
                  <a:schemeClr val="bg1"/>
                </a:solidFill>
              </a:rPr>
              <a:t>Slicers and Dashboards </a:t>
            </a:r>
          </a:p>
          <a:p>
            <a:pPr marL="0" indent="0">
              <a:buNone/>
            </a:pPr>
            <a:r>
              <a:rPr lang="en-US" dirty="0">
                <a:solidFill>
                  <a:schemeClr val="bg1"/>
                </a:solidFill>
                <a:highlight>
                  <a:srgbClr val="800080"/>
                </a:highlight>
              </a:rPr>
              <a:t>Filtering Data with Slicers </a:t>
            </a:r>
          </a:p>
          <a:p>
            <a:r>
              <a:rPr lang="en-US" dirty="0">
                <a:solidFill>
                  <a:schemeClr val="bg2"/>
                </a:solidFill>
              </a:rPr>
              <a:t>Creating a Slicer to Filter a PivotTable</a:t>
            </a:r>
          </a:p>
          <a:p>
            <a:pPr lvl="1"/>
            <a:r>
              <a:rPr lang="en-US" dirty="0">
                <a:solidFill>
                  <a:schemeClr val="bg2"/>
                </a:solidFill>
              </a:rPr>
              <a:t>Another way to filter a PivotTable is with a slicer</a:t>
            </a:r>
          </a:p>
          <a:p>
            <a:pPr lvl="1"/>
            <a:r>
              <a:rPr lang="en-US" dirty="0">
                <a:solidFill>
                  <a:schemeClr val="bg2"/>
                </a:solidFill>
              </a:rPr>
              <a:t>Can create a slicer for any field in the PivotTable Fields pane</a:t>
            </a:r>
          </a:p>
          <a:p>
            <a:pPr lvl="1"/>
            <a:r>
              <a:rPr lang="en-US" dirty="0">
                <a:solidFill>
                  <a:schemeClr val="bg2"/>
                </a:solidFill>
              </a:rPr>
              <a:t>The slicer contains a button for each unique value in that field</a:t>
            </a:r>
          </a:p>
          <a:p>
            <a:pPr lvl="1"/>
            <a:r>
              <a:rPr lang="en-US" dirty="0">
                <a:solidFill>
                  <a:schemeClr val="bg2"/>
                </a:solidFill>
              </a:rPr>
              <a:t>You can format the slicer and its buttons, changing its style, height, and width</a:t>
            </a:r>
          </a:p>
          <a:p>
            <a:pPr lvl="1"/>
            <a:r>
              <a:rPr lang="en-US" dirty="0">
                <a:solidFill>
                  <a:schemeClr val="bg2"/>
                </a:solidFill>
              </a:rPr>
              <a:t>You can create more than one slicer at a time</a:t>
            </a:r>
          </a:p>
          <a:p>
            <a:pPr marL="0" indent="0">
              <a:buNone/>
            </a:pPr>
            <a:endParaRPr lang="en-CA" sz="2000" dirty="0">
              <a:solidFill>
                <a:schemeClr val="bg2"/>
              </a:solidFill>
            </a:endParaRPr>
          </a:p>
        </p:txBody>
      </p:sp>
      <p:sp>
        <p:nvSpPr>
          <p:cNvPr id="14" name="Rectangle 13">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91029878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Title 3">
            <a:extLst>
              <a:ext uri="{FF2B5EF4-FFF2-40B4-BE49-F238E27FC236}">
                <a16:creationId xmlns:a16="http://schemas.microsoft.com/office/drawing/2014/main" id="{1B7C0853-530B-D0F2-0712-CED74059803A}"/>
              </a:ext>
            </a:extLst>
          </p:cNvPr>
          <p:cNvSpPr>
            <a:spLocks noGrp="1"/>
          </p:cNvSpPr>
          <p:nvPr>
            <p:ph type="title"/>
          </p:nvPr>
        </p:nvSpPr>
        <p:spPr>
          <a:xfrm>
            <a:off x="838199" y="669925"/>
            <a:ext cx="5450634" cy="1325563"/>
          </a:xfrm>
        </p:spPr>
        <p:txBody>
          <a:bodyPr anchor="b">
            <a:normAutofit/>
          </a:bodyPr>
          <a:lstStyle/>
          <a:p>
            <a:pPr algn="r"/>
            <a:r>
              <a:rPr lang="en-CA" sz="2800" dirty="0">
                <a:solidFill>
                  <a:schemeClr val="bg1"/>
                </a:solidFill>
              </a:rPr>
              <a:t>COMP1631 Advanced Spreadsheets – Winter 2024 – Section 06</a:t>
            </a:r>
          </a:p>
        </p:txBody>
      </p:sp>
      <p:cxnSp>
        <p:nvCxnSpPr>
          <p:cNvPr id="12" name="Straight Connector 11">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3" name="Content Placeholder 2">
            <a:extLst>
              <a:ext uri="{FF2B5EF4-FFF2-40B4-BE49-F238E27FC236}">
                <a16:creationId xmlns:a16="http://schemas.microsoft.com/office/drawing/2014/main" id="{782B0F76-3527-2B9E-0576-40171A6B98FC}"/>
              </a:ext>
            </a:extLst>
          </p:cNvPr>
          <p:cNvPicPr>
            <a:picLocks noGrp="1" noChangeAspect="1"/>
          </p:cNvPicPr>
          <p:nvPr>
            <p:ph idx="1"/>
          </p:nvPr>
        </p:nvPicPr>
        <p:blipFill>
          <a:blip r:embed="rId2"/>
          <a:stretch>
            <a:fillRect/>
          </a:stretch>
        </p:blipFill>
        <p:spPr>
          <a:xfrm>
            <a:off x="1392238" y="2773962"/>
            <a:ext cx="9407525" cy="2775339"/>
          </a:xfrm>
        </p:spPr>
      </p:pic>
      <p:sp>
        <p:nvSpPr>
          <p:cNvPr id="14" name="Rectangle 13">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3554503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Title 3">
            <a:extLst>
              <a:ext uri="{FF2B5EF4-FFF2-40B4-BE49-F238E27FC236}">
                <a16:creationId xmlns:a16="http://schemas.microsoft.com/office/drawing/2014/main" id="{1B7C0853-530B-D0F2-0712-CED74059803A}"/>
              </a:ext>
            </a:extLst>
          </p:cNvPr>
          <p:cNvSpPr>
            <a:spLocks noGrp="1"/>
          </p:cNvSpPr>
          <p:nvPr>
            <p:ph type="title"/>
          </p:nvPr>
        </p:nvSpPr>
        <p:spPr>
          <a:xfrm>
            <a:off x="838199" y="669925"/>
            <a:ext cx="5450634" cy="1325563"/>
          </a:xfrm>
        </p:spPr>
        <p:txBody>
          <a:bodyPr anchor="b">
            <a:normAutofit/>
          </a:bodyPr>
          <a:lstStyle/>
          <a:p>
            <a:pPr algn="r"/>
            <a:r>
              <a:rPr lang="en-CA" sz="2800" dirty="0">
                <a:solidFill>
                  <a:schemeClr val="bg1"/>
                </a:solidFill>
              </a:rPr>
              <a:t>COMP1631 Advanced Spreadsheets – Winter 2024 – Section 06</a:t>
            </a:r>
          </a:p>
        </p:txBody>
      </p:sp>
      <p:cxnSp>
        <p:nvCxnSpPr>
          <p:cNvPr id="12" name="Straight Connector 11">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 name="Content Placeholder 4" descr="An Excel workbook shows the Employees underscore T b l table. The Options tab is selected and the Slicer Options tab is added to the title ribbon. The Slicer Options tab contains the Slicer Styles group, which shows a gallery of slicer styles. The slicers DEPARTMENT, a slicer for the Department field, HIRE YEAR, a slicer for the Hire Year, and OFFICE, a slicer for the Office field, are displayed. The Multi-Select button within each slicer allows you to select more than one category. The Clear Filter button within each slicer allows you to remove filters from the table.">
            <a:extLst>
              <a:ext uri="{FF2B5EF4-FFF2-40B4-BE49-F238E27FC236}">
                <a16:creationId xmlns:a16="http://schemas.microsoft.com/office/drawing/2014/main" id="{0242D86B-3609-9B1B-0D37-6A886DA820F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25583" y="2141534"/>
            <a:ext cx="7940834" cy="4223154"/>
          </a:xfrm>
          <a:prstGeom prst="rect">
            <a:avLst/>
          </a:prstGeom>
        </p:spPr>
      </p:pic>
    </p:spTree>
    <p:extLst>
      <p:ext uri="{BB962C8B-B14F-4D97-AF65-F5344CB8AC3E}">
        <p14:creationId xmlns:p14="http://schemas.microsoft.com/office/powerpoint/2010/main" val="185333488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Title 3">
            <a:extLst>
              <a:ext uri="{FF2B5EF4-FFF2-40B4-BE49-F238E27FC236}">
                <a16:creationId xmlns:a16="http://schemas.microsoft.com/office/drawing/2014/main" id="{1B7C0853-530B-D0F2-0712-CED74059803A}"/>
              </a:ext>
            </a:extLst>
          </p:cNvPr>
          <p:cNvSpPr>
            <a:spLocks noGrp="1"/>
          </p:cNvSpPr>
          <p:nvPr>
            <p:ph type="title"/>
          </p:nvPr>
        </p:nvSpPr>
        <p:spPr>
          <a:xfrm>
            <a:off x="838199" y="669925"/>
            <a:ext cx="5450634" cy="1325563"/>
          </a:xfrm>
        </p:spPr>
        <p:txBody>
          <a:bodyPr anchor="b">
            <a:normAutofit/>
          </a:bodyPr>
          <a:lstStyle/>
          <a:p>
            <a:pPr algn="r"/>
            <a:r>
              <a:rPr lang="en-CA" sz="2800" dirty="0">
                <a:solidFill>
                  <a:schemeClr val="bg1"/>
                </a:solidFill>
              </a:rPr>
              <a:t>COMP1631 Advanced Spreadsheets – Winter 2024 – Section 06</a:t>
            </a:r>
          </a:p>
        </p:txBody>
      </p:sp>
      <p:cxnSp>
        <p:nvCxnSpPr>
          <p:cNvPr id="12" name="Straight Connector 11">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B088EEC6-76BE-AC5D-BC1F-A29C431F7CCF}"/>
              </a:ext>
            </a:extLst>
          </p:cNvPr>
          <p:cNvSpPr txBox="1"/>
          <p:nvPr/>
        </p:nvSpPr>
        <p:spPr>
          <a:xfrm>
            <a:off x="1392238" y="2550220"/>
            <a:ext cx="6094476" cy="523220"/>
          </a:xfrm>
          <a:prstGeom prst="rect">
            <a:avLst/>
          </a:prstGeom>
          <a:noFill/>
        </p:spPr>
        <p:txBody>
          <a:bodyPr wrap="square">
            <a:spAutoFit/>
          </a:bodyPr>
          <a:lstStyle/>
          <a:p>
            <a:pPr marL="0" indent="0">
              <a:buNone/>
            </a:pPr>
            <a:r>
              <a:rPr lang="en-US" sz="2800" dirty="0">
                <a:solidFill>
                  <a:schemeClr val="bg1"/>
                </a:solidFill>
              </a:rPr>
              <a:t>Demo </a:t>
            </a:r>
            <a:r>
              <a:rPr lang="en-CA" sz="1800" dirty="0">
                <a:solidFill>
                  <a:schemeClr val="bg1"/>
                </a:solidFill>
              </a:rPr>
              <a:t>NP_EX_6_Seacation</a:t>
            </a:r>
            <a:r>
              <a:rPr lang="en-US" sz="2800" dirty="0">
                <a:solidFill>
                  <a:schemeClr val="bg1"/>
                </a:solidFill>
              </a:rPr>
              <a:t>:</a:t>
            </a:r>
          </a:p>
        </p:txBody>
      </p:sp>
      <p:pic>
        <p:nvPicPr>
          <p:cNvPr id="8" name="Picture 7">
            <a:extLst>
              <a:ext uri="{FF2B5EF4-FFF2-40B4-BE49-F238E27FC236}">
                <a16:creationId xmlns:a16="http://schemas.microsoft.com/office/drawing/2014/main" id="{A104090C-17F0-5379-D8F9-5044CF5A3A6D}"/>
              </a:ext>
            </a:extLst>
          </p:cNvPr>
          <p:cNvPicPr>
            <a:picLocks noChangeAspect="1"/>
          </p:cNvPicPr>
          <p:nvPr/>
        </p:nvPicPr>
        <p:blipFill>
          <a:blip r:embed="rId2"/>
          <a:stretch>
            <a:fillRect/>
          </a:stretch>
        </p:blipFill>
        <p:spPr>
          <a:xfrm>
            <a:off x="1003340" y="3302063"/>
            <a:ext cx="10721192" cy="964996"/>
          </a:xfrm>
          <a:prstGeom prst="rect">
            <a:avLst/>
          </a:prstGeom>
        </p:spPr>
      </p:pic>
    </p:spTree>
    <p:extLst>
      <p:ext uri="{BB962C8B-B14F-4D97-AF65-F5344CB8AC3E}">
        <p14:creationId xmlns:p14="http://schemas.microsoft.com/office/powerpoint/2010/main" val="126211936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Title 3">
            <a:extLst>
              <a:ext uri="{FF2B5EF4-FFF2-40B4-BE49-F238E27FC236}">
                <a16:creationId xmlns:a16="http://schemas.microsoft.com/office/drawing/2014/main" id="{1B7C0853-530B-D0F2-0712-CED74059803A}"/>
              </a:ext>
            </a:extLst>
          </p:cNvPr>
          <p:cNvSpPr>
            <a:spLocks noGrp="1"/>
          </p:cNvSpPr>
          <p:nvPr>
            <p:ph type="title"/>
          </p:nvPr>
        </p:nvSpPr>
        <p:spPr>
          <a:xfrm>
            <a:off x="838199" y="669925"/>
            <a:ext cx="5450634" cy="1325563"/>
          </a:xfrm>
        </p:spPr>
        <p:txBody>
          <a:bodyPr anchor="b">
            <a:normAutofit/>
          </a:bodyPr>
          <a:lstStyle/>
          <a:p>
            <a:pPr algn="r"/>
            <a:r>
              <a:rPr lang="en-CA" sz="2800" dirty="0">
                <a:solidFill>
                  <a:schemeClr val="bg1"/>
                </a:solidFill>
              </a:rPr>
              <a:t>COMP1631 Advanced Spreadsheets – Winter 2024 – Section 06</a:t>
            </a:r>
          </a:p>
        </p:txBody>
      </p:sp>
      <p:cxnSp>
        <p:nvCxnSpPr>
          <p:cNvPr id="12" name="Straight Connector 11">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456904E3-4734-B320-4E37-F6D1034044DE}"/>
              </a:ext>
            </a:extLst>
          </p:cNvPr>
          <p:cNvSpPr>
            <a:spLocks noGrp="1"/>
          </p:cNvSpPr>
          <p:nvPr>
            <p:ph idx="1"/>
          </p:nvPr>
        </p:nvSpPr>
        <p:spPr>
          <a:xfrm>
            <a:off x="1392667" y="2398957"/>
            <a:ext cx="9406666" cy="3526144"/>
          </a:xfrm>
        </p:spPr>
        <p:txBody>
          <a:bodyPr>
            <a:normAutofit/>
          </a:bodyPr>
          <a:lstStyle/>
          <a:p>
            <a:pPr marL="0" indent="0">
              <a:buNone/>
            </a:pPr>
            <a:r>
              <a:rPr lang="en-US" sz="2000" dirty="0">
                <a:solidFill>
                  <a:schemeClr val="bg1"/>
                </a:solidFill>
                <a:highlight>
                  <a:srgbClr val="FF0000"/>
                </a:highlight>
              </a:rPr>
              <a:t>Quick Quiz 6</a:t>
            </a:r>
          </a:p>
          <a:p>
            <a:pPr marL="0" indent="0">
              <a:buNone/>
            </a:pPr>
            <a:endParaRPr lang="en-US" sz="2000" dirty="0">
              <a:solidFill>
                <a:schemeClr val="bg2"/>
              </a:solidFill>
              <a:highlight>
                <a:srgbClr val="FF0000"/>
              </a:highlight>
            </a:endParaRPr>
          </a:p>
          <a:p>
            <a:pPr marL="342900" marR="0" lvl="0" indent="-342900">
              <a:spcBef>
                <a:spcPts val="0"/>
              </a:spcBef>
              <a:spcAft>
                <a:spcPts val="0"/>
              </a:spcAft>
              <a:buFont typeface="Symbol" panose="05050102010706020507" pitchFamily="18" charset="2"/>
              <a:buChar char=""/>
            </a:pPr>
            <a:r>
              <a:rPr lang="en-US" sz="2000" dirty="0">
                <a:solidFill>
                  <a:schemeClr val="bg2"/>
                </a:solidFill>
                <a:effectLst/>
                <a:latin typeface="Sylfaen" panose="010A0502050306030303" pitchFamily="18" charset="0"/>
                <a:ea typeface="Times New Roman" panose="02020603050405020304" pitchFamily="18" charset="0"/>
              </a:rPr>
              <a:t>True/False: Slicers can be used with data ranges. </a:t>
            </a:r>
          </a:p>
          <a:p>
            <a:pPr marL="342900" marR="0" lvl="0" indent="-342900">
              <a:spcBef>
                <a:spcPts val="0"/>
              </a:spcBef>
              <a:spcAft>
                <a:spcPts val="0"/>
              </a:spcAft>
              <a:buFont typeface="Symbol" panose="05050102010706020507" pitchFamily="18" charset="2"/>
              <a:buChar char=""/>
            </a:pPr>
            <a:endParaRPr lang="en-US" sz="2000" dirty="0">
              <a:solidFill>
                <a:schemeClr val="bg2"/>
              </a:solidFill>
              <a:effectLst/>
              <a:latin typeface="Sylfaen" panose="010A0502050306030303" pitchFamily="18" charset="0"/>
              <a:ea typeface="Times New Roman" panose="02020603050405020304" pitchFamily="18" charset="0"/>
            </a:endParaRPr>
          </a:p>
          <a:p>
            <a:pPr marL="342900" marR="0" lvl="0" indent="-342900">
              <a:spcBef>
                <a:spcPts val="0"/>
              </a:spcBef>
              <a:spcAft>
                <a:spcPts val="0"/>
              </a:spcAft>
              <a:buFont typeface="Symbol" panose="05050102010706020507" pitchFamily="18" charset="2"/>
              <a:buChar char=""/>
            </a:pPr>
            <a:r>
              <a:rPr lang="en-US" sz="2000" dirty="0">
                <a:solidFill>
                  <a:schemeClr val="bg2"/>
                </a:solidFill>
                <a:effectLst/>
                <a:latin typeface="Sylfaen" panose="010A0502050306030303" pitchFamily="18" charset="0"/>
                <a:ea typeface="Times New Roman" panose="02020603050405020304" pitchFamily="18" charset="0"/>
              </a:rPr>
              <a:t>A __________ is an object containing a button for each unique value from a field.</a:t>
            </a:r>
          </a:p>
          <a:p>
            <a:pPr marL="342900" marR="0" lvl="0" indent="-342900">
              <a:spcBef>
                <a:spcPts val="0"/>
              </a:spcBef>
              <a:spcAft>
                <a:spcPts val="0"/>
              </a:spcAft>
              <a:buFont typeface="Symbol" panose="05050102010706020507" pitchFamily="18" charset="2"/>
              <a:buChar char=""/>
            </a:pPr>
            <a:endParaRPr lang="en-CA" sz="2000" dirty="0">
              <a:solidFill>
                <a:schemeClr val="bg2"/>
              </a:solidFill>
              <a:effectLst/>
              <a:latin typeface="Times New Roman" panose="02020603050405020304" pitchFamily="18" charset="0"/>
              <a:ea typeface="Times New Roman" panose="02020603050405020304" pitchFamily="18" charset="0"/>
            </a:endParaRPr>
          </a:p>
          <a:p>
            <a:pPr marL="342900" marR="0" lvl="0" indent="-342900">
              <a:spcBef>
                <a:spcPts val="0"/>
              </a:spcBef>
              <a:spcAft>
                <a:spcPts val="0"/>
              </a:spcAft>
              <a:buFont typeface="Symbol" panose="05050102010706020507" pitchFamily="18" charset="2"/>
              <a:buChar char=""/>
            </a:pPr>
            <a:r>
              <a:rPr lang="en-US" sz="2000" dirty="0">
                <a:solidFill>
                  <a:schemeClr val="bg2"/>
                </a:solidFill>
                <a:effectLst/>
                <a:latin typeface="Sylfaen" panose="010A0502050306030303" pitchFamily="18" charset="0"/>
                <a:ea typeface="Times New Roman" panose="02020603050405020304" pitchFamily="18" charset="0"/>
              </a:rPr>
              <a:t>What are two ways to filter data in an Excel table? </a:t>
            </a:r>
          </a:p>
          <a:p>
            <a:pPr marL="342900" marR="0" lvl="0" indent="-342900">
              <a:spcBef>
                <a:spcPts val="0"/>
              </a:spcBef>
              <a:spcAft>
                <a:spcPts val="0"/>
              </a:spcAft>
              <a:buFont typeface="Symbol" panose="05050102010706020507" pitchFamily="18" charset="2"/>
              <a:buChar char=""/>
            </a:pPr>
            <a:endParaRPr lang="en-US" sz="2000" dirty="0">
              <a:solidFill>
                <a:schemeClr val="bg2"/>
              </a:solidFill>
              <a:effectLst/>
              <a:latin typeface="Sylfaen" panose="010A0502050306030303" pitchFamily="18" charset="0"/>
              <a:ea typeface="Times New Roman" panose="02020603050405020304" pitchFamily="18" charset="0"/>
            </a:endParaRPr>
          </a:p>
          <a:p>
            <a:pPr marL="342900" marR="0" lvl="0" indent="-342900">
              <a:spcBef>
                <a:spcPts val="0"/>
              </a:spcBef>
              <a:spcAft>
                <a:spcPts val="0"/>
              </a:spcAft>
              <a:buFont typeface="Symbol" panose="05050102010706020507" pitchFamily="18" charset="2"/>
              <a:buChar char=""/>
            </a:pPr>
            <a:r>
              <a:rPr lang="en-US" sz="2000" dirty="0">
                <a:solidFill>
                  <a:schemeClr val="bg2"/>
                </a:solidFill>
                <a:effectLst/>
                <a:latin typeface="Sylfaen" panose="010A0502050306030303" pitchFamily="18" charset="0"/>
                <a:ea typeface="Times New Roman" panose="02020603050405020304" pitchFamily="18" charset="0"/>
              </a:rPr>
              <a:t>Use a _____ button when you need to use criteria filters involving text, date, or numeric values.</a:t>
            </a:r>
            <a:endParaRPr lang="en-CA" sz="2000" dirty="0">
              <a:solidFill>
                <a:schemeClr val="bg1"/>
              </a:solidFill>
              <a:highlight>
                <a:srgbClr val="FF0000"/>
              </a:highlight>
            </a:endParaRPr>
          </a:p>
        </p:txBody>
      </p:sp>
      <p:sp>
        <p:nvSpPr>
          <p:cNvPr id="14" name="Rectangle 13">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63971888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Title 3">
            <a:extLst>
              <a:ext uri="{FF2B5EF4-FFF2-40B4-BE49-F238E27FC236}">
                <a16:creationId xmlns:a16="http://schemas.microsoft.com/office/drawing/2014/main" id="{1B7C0853-530B-D0F2-0712-CED74059803A}"/>
              </a:ext>
            </a:extLst>
          </p:cNvPr>
          <p:cNvSpPr>
            <a:spLocks noGrp="1"/>
          </p:cNvSpPr>
          <p:nvPr>
            <p:ph type="title"/>
          </p:nvPr>
        </p:nvSpPr>
        <p:spPr>
          <a:xfrm>
            <a:off x="838199" y="669925"/>
            <a:ext cx="5450634" cy="1325563"/>
          </a:xfrm>
        </p:spPr>
        <p:txBody>
          <a:bodyPr anchor="b">
            <a:normAutofit/>
          </a:bodyPr>
          <a:lstStyle/>
          <a:p>
            <a:pPr algn="r"/>
            <a:r>
              <a:rPr lang="en-CA" sz="2800" dirty="0">
                <a:solidFill>
                  <a:schemeClr val="bg1"/>
                </a:solidFill>
              </a:rPr>
              <a:t>COMP1631 Advanced Spreadsheets – Winter 2024 – Section 06</a:t>
            </a:r>
          </a:p>
        </p:txBody>
      </p:sp>
      <p:cxnSp>
        <p:nvCxnSpPr>
          <p:cNvPr id="12" name="Straight Connector 11">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456904E3-4734-B320-4E37-F6D1034044DE}"/>
              </a:ext>
            </a:extLst>
          </p:cNvPr>
          <p:cNvSpPr>
            <a:spLocks noGrp="1"/>
          </p:cNvSpPr>
          <p:nvPr>
            <p:ph idx="1"/>
          </p:nvPr>
        </p:nvSpPr>
        <p:spPr>
          <a:xfrm>
            <a:off x="1392667" y="2398957"/>
            <a:ext cx="9406666" cy="3526144"/>
          </a:xfrm>
        </p:spPr>
        <p:txBody>
          <a:bodyPr>
            <a:normAutofit/>
          </a:bodyPr>
          <a:lstStyle/>
          <a:p>
            <a:pPr marL="0" indent="0">
              <a:buNone/>
            </a:pPr>
            <a:endParaRPr lang="en-US" sz="2000" dirty="0">
              <a:solidFill>
                <a:schemeClr val="bg2"/>
              </a:solidFill>
              <a:highlight>
                <a:srgbClr val="FF0000"/>
              </a:highlight>
            </a:endParaRPr>
          </a:p>
          <a:p>
            <a:pPr marL="342900" marR="0" lvl="0" indent="-342900">
              <a:spcBef>
                <a:spcPts val="0"/>
              </a:spcBef>
              <a:spcAft>
                <a:spcPts val="0"/>
              </a:spcAft>
              <a:buFont typeface="Symbol" panose="05050102010706020507" pitchFamily="18" charset="2"/>
              <a:buChar char=""/>
            </a:pPr>
            <a:r>
              <a:rPr lang="en-US" sz="1800" dirty="0">
                <a:solidFill>
                  <a:schemeClr val="bg2"/>
                </a:solidFill>
                <a:effectLst/>
                <a:latin typeface="Sylfaen" panose="010A0502050306030303" pitchFamily="18" charset="0"/>
                <a:ea typeface="Times New Roman" panose="02020603050405020304" pitchFamily="18" charset="0"/>
              </a:rPr>
              <a:t>True/False: Slicers can be used with data ranges. </a:t>
            </a:r>
            <a:endParaRPr lang="en-US" sz="1800" dirty="0">
              <a:solidFill>
                <a:schemeClr val="bg2"/>
              </a:solidFill>
              <a:latin typeface="Sylfaen" panose="010A0502050306030303" pitchFamily="18" charset="0"/>
              <a:ea typeface="Times New Roman" panose="02020603050405020304" pitchFamily="18" charset="0"/>
            </a:endParaRPr>
          </a:p>
          <a:p>
            <a:pPr marL="0" marR="0" lvl="0" indent="0">
              <a:spcBef>
                <a:spcPts val="0"/>
              </a:spcBef>
              <a:spcAft>
                <a:spcPts val="0"/>
              </a:spcAft>
              <a:buNone/>
            </a:pPr>
            <a:r>
              <a:rPr lang="en-US" sz="1800" dirty="0">
                <a:solidFill>
                  <a:schemeClr val="bg2"/>
                </a:solidFill>
                <a:effectLst/>
                <a:latin typeface="Sylfaen" panose="010A0502050306030303" pitchFamily="18" charset="0"/>
                <a:ea typeface="Times New Roman" panose="02020603050405020304" pitchFamily="18" charset="0"/>
              </a:rPr>
              <a:t>	(Answer: False)</a:t>
            </a:r>
          </a:p>
          <a:p>
            <a:pPr marL="0" marR="0" lvl="0" indent="0">
              <a:spcBef>
                <a:spcPts val="0"/>
              </a:spcBef>
              <a:spcAft>
                <a:spcPts val="0"/>
              </a:spcAft>
              <a:buNone/>
            </a:pPr>
            <a:endParaRPr lang="en-CA" sz="1800" dirty="0">
              <a:solidFill>
                <a:schemeClr val="bg2"/>
              </a:solidFill>
              <a:effectLst/>
              <a:latin typeface="Times New Roman" panose="02020603050405020304" pitchFamily="18" charset="0"/>
              <a:ea typeface="Times New Roman" panose="02020603050405020304" pitchFamily="18" charset="0"/>
            </a:endParaRPr>
          </a:p>
          <a:p>
            <a:pPr marL="342900" marR="0" lvl="0" indent="-342900">
              <a:spcBef>
                <a:spcPts val="0"/>
              </a:spcBef>
              <a:spcAft>
                <a:spcPts val="0"/>
              </a:spcAft>
              <a:buFont typeface="Symbol" panose="05050102010706020507" pitchFamily="18" charset="2"/>
              <a:buChar char=""/>
            </a:pPr>
            <a:r>
              <a:rPr lang="en-US" sz="1800" dirty="0">
                <a:solidFill>
                  <a:schemeClr val="bg2"/>
                </a:solidFill>
                <a:effectLst/>
                <a:latin typeface="Sylfaen" panose="010A0502050306030303" pitchFamily="18" charset="0"/>
                <a:ea typeface="Times New Roman" panose="02020603050405020304" pitchFamily="18" charset="0"/>
              </a:rPr>
              <a:t>A __________ is an object containing a button for each unique value from a field.</a:t>
            </a:r>
            <a:endParaRPr lang="en-US" sz="1800" dirty="0">
              <a:solidFill>
                <a:schemeClr val="bg2"/>
              </a:solidFill>
              <a:latin typeface="Sylfaen" panose="010A0502050306030303" pitchFamily="18" charset="0"/>
              <a:ea typeface="Times New Roman" panose="02020603050405020304" pitchFamily="18" charset="0"/>
            </a:endParaRPr>
          </a:p>
          <a:p>
            <a:pPr marL="0" marR="0" lvl="0" indent="0">
              <a:spcBef>
                <a:spcPts val="0"/>
              </a:spcBef>
              <a:spcAft>
                <a:spcPts val="0"/>
              </a:spcAft>
              <a:buNone/>
            </a:pPr>
            <a:r>
              <a:rPr lang="en-US" sz="1800" dirty="0">
                <a:solidFill>
                  <a:schemeClr val="bg2"/>
                </a:solidFill>
                <a:effectLst/>
                <a:latin typeface="Sylfaen" panose="010A0502050306030303" pitchFamily="18" charset="0"/>
                <a:ea typeface="Times New Roman" panose="02020603050405020304" pitchFamily="18" charset="0"/>
              </a:rPr>
              <a:t>	 (Answer: slicer)</a:t>
            </a:r>
          </a:p>
          <a:p>
            <a:pPr marL="0" marR="0" lvl="0" indent="0">
              <a:spcBef>
                <a:spcPts val="0"/>
              </a:spcBef>
              <a:spcAft>
                <a:spcPts val="0"/>
              </a:spcAft>
              <a:buNone/>
            </a:pPr>
            <a:endParaRPr lang="en-CA" sz="1800" dirty="0">
              <a:solidFill>
                <a:schemeClr val="bg2"/>
              </a:solidFill>
              <a:effectLst/>
              <a:latin typeface="Times New Roman" panose="02020603050405020304" pitchFamily="18" charset="0"/>
              <a:ea typeface="Times New Roman" panose="02020603050405020304" pitchFamily="18" charset="0"/>
            </a:endParaRPr>
          </a:p>
          <a:p>
            <a:pPr marL="342900" marR="0" lvl="0" indent="-342900">
              <a:spcBef>
                <a:spcPts val="0"/>
              </a:spcBef>
              <a:spcAft>
                <a:spcPts val="0"/>
              </a:spcAft>
              <a:buFont typeface="Symbol" panose="05050102010706020507" pitchFamily="18" charset="2"/>
              <a:buChar char=""/>
            </a:pPr>
            <a:r>
              <a:rPr lang="en-US" sz="1800" dirty="0">
                <a:solidFill>
                  <a:schemeClr val="bg2"/>
                </a:solidFill>
                <a:effectLst/>
                <a:latin typeface="Sylfaen" panose="010A0502050306030303" pitchFamily="18" charset="0"/>
                <a:ea typeface="Times New Roman" panose="02020603050405020304" pitchFamily="18" charset="0"/>
              </a:rPr>
              <a:t>What are two ways to filter data in an Excel table? </a:t>
            </a:r>
            <a:endParaRPr lang="en-US" sz="1800" dirty="0">
              <a:solidFill>
                <a:schemeClr val="bg2"/>
              </a:solidFill>
              <a:latin typeface="Sylfaen" panose="010A0502050306030303" pitchFamily="18" charset="0"/>
              <a:ea typeface="Times New Roman" panose="02020603050405020304" pitchFamily="18" charset="0"/>
            </a:endParaRPr>
          </a:p>
          <a:p>
            <a:pPr marL="0" marR="0" lvl="0" indent="0">
              <a:spcBef>
                <a:spcPts val="0"/>
              </a:spcBef>
              <a:spcAft>
                <a:spcPts val="0"/>
              </a:spcAft>
              <a:buNone/>
            </a:pPr>
            <a:r>
              <a:rPr lang="en-US" sz="1800" dirty="0">
                <a:solidFill>
                  <a:schemeClr val="bg2"/>
                </a:solidFill>
                <a:effectLst/>
                <a:latin typeface="Sylfaen" panose="010A0502050306030303" pitchFamily="18" charset="0"/>
                <a:ea typeface="Times New Roman" panose="02020603050405020304" pitchFamily="18" charset="0"/>
              </a:rPr>
              <a:t>	(Answer: Slicers and filter buttons)</a:t>
            </a:r>
          </a:p>
          <a:p>
            <a:pPr marL="0" marR="0" lvl="0" indent="0">
              <a:spcBef>
                <a:spcPts val="0"/>
              </a:spcBef>
              <a:spcAft>
                <a:spcPts val="0"/>
              </a:spcAft>
              <a:buNone/>
            </a:pPr>
            <a:endParaRPr lang="en-CA" sz="1800" dirty="0">
              <a:solidFill>
                <a:schemeClr val="bg2"/>
              </a:solidFill>
              <a:effectLst/>
              <a:latin typeface="Times New Roman" panose="02020603050405020304" pitchFamily="18" charset="0"/>
              <a:ea typeface="Times New Roman" panose="02020603050405020304" pitchFamily="18" charset="0"/>
            </a:endParaRPr>
          </a:p>
          <a:p>
            <a:pPr marL="342900" marR="0" lvl="0" indent="-342900">
              <a:spcBef>
                <a:spcPts val="0"/>
              </a:spcBef>
              <a:spcAft>
                <a:spcPts val="0"/>
              </a:spcAft>
              <a:buFont typeface="Symbol" panose="05050102010706020507" pitchFamily="18" charset="2"/>
              <a:buChar char=""/>
            </a:pPr>
            <a:r>
              <a:rPr lang="en-US" sz="1800" dirty="0">
                <a:solidFill>
                  <a:schemeClr val="bg2"/>
                </a:solidFill>
                <a:effectLst/>
                <a:latin typeface="Sylfaen" panose="010A0502050306030303" pitchFamily="18" charset="0"/>
                <a:ea typeface="Times New Roman" panose="02020603050405020304" pitchFamily="18" charset="0"/>
              </a:rPr>
              <a:t>Use a _____ button when you need to use criteria filters involving text, date, or numeric values. </a:t>
            </a:r>
          </a:p>
          <a:p>
            <a:pPr marL="0" marR="0" lvl="0" indent="0">
              <a:spcBef>
                <a:spcPts val="0"/>
              </a:spcBef>
              <a:spcAft>
                <a:spcPts val="0"/>
              </a:spcAft>
              <a:buNone/>
            </a:pPr>
            <a:r>
              <a:rPr lang="en-US" sz="1800" dirty="0">
                <a:solidFill>
                  <a:schemeClr val="bg2"/>
                </a:solidFill>
                <a:latin typeface="Sylfaen" panose="010A0502050306030303" pitchFamily="18" charset="0"/>
                <a:ea typeface="Times New Roman" panose="02020603050405020304" pitchFamily="18" charset="0"/>
              </a:rPr>
              <a:t>	</a:t>
            </a:r>
            <a:r>
              <a:rPr lang="en-US" sz="1800" dirty="0">
                <a:solidFill>
                  <a:schemeClr val="bg2"/>
                </a:solidFill>
                <a:effectLst/>
                <a:latin typeface="Sylfaen" panose="010A0502050306030303" pitchFamily="18" charset="0"/>
                <a:ea typeface="Times New Roman" panose="02020603050405020304" pitchFamily="18" charset="0"/>
              </a:rPr>
              <a:t>(Answer: filter)</a:t>
            </a:r>
            <a:endParaRPr lang="en-CA" sz="1800" dirty="0">
              <a:solidFill>
                <a:schemeClr val="bg2"/>
              </a:solidFill>
              <a:effectLst/>
              <a:latin typeface="Times New Roman" panose="02020603050405020304" pitchFamily="18" charset="0"/>
              <a:ea typeface="Times New Roman" panose="02020603050405020304" pitchFamily="18" charset="0"/>
            </a:endParaRPr>
          </a:p>
          <a:p>
            <a:pPr marL="0" indent="0">
              <a:buNone/>
            </a:pPr>
            <a:endParaRPr lang="en-CA" sz="2000" dirty="0">
              <a:solidFill>
                <a:schemeClr val="bg1"/>
              </a:solidFill>
              <a:highlight>
                <a:srgbClr val="FF0000"/>
              </a:highlight>
            </a:endParaRPr>
          </a:p>
        </p:txBody>
      </p:sp>
      <p:sp>
        <p:nvSpPr>
          <p:cNvPr id="14" name="Rectangle 13">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89165834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Title 3">
            <a:extLst>
              <a:ext uri="{FF2B5EF4-FFF2-40B4-BE49-F238E27FC236}">
                <a16:creationId xmlns:a16="http://schemas.microsoft.com/office/drawing/2014/main" id="{1B7C0853-530B-D0F2-0712-CED74059803A}"/>
              </a:ext>
            </a:extLst>
          </p:cNvPr>
          <p:cNvSpPr>
            <a:spLocks noGrp="1"/>
          </p:cNvSpPr>
          <p:nvPr>
            <p:ph type="title"/>
          </p:nvPr>
        </p:nvSpPr>
        <p:spPr>
          <a:xfrm>
            <a:off x="838199" y="669925"/>
            <a:ext cx="5450634" cy="1325563"/>
          </a:xfrm>
        </p:spPr>
        <p:txBody>
          <a:bodyPr anchor="b">
            <a:normAutofit/>
          </a:bodyPr>
          <a:lstStyle/>
          <a:p>
            <a:pPr algn="r"/>
            <a:r>
              <a:rPr lang="en-CA" sz="2800" dirty="0">
                <a:solidFill>
                  <a:schemeClr val="bg1"/>
                </a:solidFill>
              </a:rPr>
              <a:t>COMP1631 Advanced Spreadsheets – Winter 2024 – Section 06</a:t>
            </a:r>
          </a:p>
        </p:txBody>
      </p:sp>
      <p:cxnSp>
        <p:nvCxnSpPr>
          <p:cNvPr id="12" name="Straight Connector 11">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456904E3-4734-B320-4E37-F6D1034044DE}"/>
              </a:ext>
            </a:extLst>
          </p:cNvPr>
          <p:cNvSpPr>
            <a:spLocks noGrp="1"/>
          </p:cNvSpPr>
          <p:nvPr>
            <p:ph idx="1"/>
          </p:nvPr>
        </p:nvSpPr>
        <p:spPr>
          <a:xfrm>
            <a:off x="1392667" y="2398957"/>
            <a:ext cx="9406666" cy="3526144"/>
          </a:xfrm>
        </p:spPr>
        <p:txBody>
          <a:bodyPr>
            <a:normAutofit/>
          </a:bodyPr>
          <a:lstStyle/>
          <a:p>
            <a:pPr marL="0" indent="0">
              <a:buNone/>
            </a:pPr>
            <a:r>
              <a:rPr lang="en-US" sz="2800" dirty="0">
                <a:solidFill>
                  <a:schemeClr val="bg1"/>
                </a:solidFill>
                <a:highlight>
                  <a:srgbClr val="800080"/>
                </a:highlight>
              </a:rPr>
              <a:t>Creating a Dashboard</a:t>
            </a:r>
          </a:p>
          <a:p>
            <a:r>
              <a:rPr lang="en-US" dirty="0">
                <a:solidFill>
                  <a:schemeClr val="bg2"/>
                </a:solidFill>
              </a:rPr>
              <a:t>A </a:t>
            </a:r>
            <a:r>
              <a:rPr lang="en-US" dirty="0">
                <a:solidFill>
                  <a:schemeClr val="bg2"/>
                </a:solidFill>
                <a:highlight>
                  <a:srgbClr val="800080"/>
                </a:highlight>
              </a:rPr>
              <a:t>dashboard</a:t>
            </a:r>
            <a:r>
              <a:rPr lang="en-US" dirty="0">
                <a:solidFill>
                  <a:schemeClr val="bg2"/>
                </a:solidFill>
              </a:rPr>
              <a:t> is a page or screen providing informative visuals of data, key performance indicators, and statistics. </a:t>
            </a:r>
          </a:p>
          <a:p>
            <a:r>
              <a:rPr lang="en-US" dirty="0">
                <a:solidFill>
                  <a:schemeClr val="bg2"/>
                </a:solidFill>
              </a:rPr>
              <a:t>Most dashboards contain interactive tools to help users explore data under different conditions and assumptions.</a:t>
            </a:r>
          </a:p>
          <a:p>
            <a:pPr marL="0" indent="0">
              <a:buNone/>
            </a:pPr>
            <a:endParaRPr lang="en-CA" sz="2000" dirty="0">
              <a:solidFill>
                <a:schemeClr val="bg1"/>
              </a:solidFill>
              <a:highlight>
                <a:srgbClr val="800080"/>
              </a:highlight>
            </a:endParaRPr>
          </a:p>
        </p:txBody>
      </p:sp>
      <p:sp>
        <p:nvSpPr>
          <p:cNvPr id="14" name="Rectangle 13">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9283772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Title 3">
            <a:extLst>
              <a:ext uri="{FF2B5EF4-FFF2-40B4-BE49-F238E27FC236}">
                <a16:creationId xmlns:a16="http://schemas.microsoft.com/office/drawing/2014/main" id="{1B7C0853-530B-D0F2-0712-CED74059803A}"/>
              </a:ext>
            </a:extLst>
          </p:cNvPr>
          <p:cNvSpPr>
            <a:spLocks noGrp="1"/>
          </p:cNvSpPr>
          <p:nvPr>
            <p:ph type="title"/>
          </p:nvPr>
        </p:nvSpPr>
        <p:spPr>
          <a:xfrm>
            <a:off x="838199" y="669925"/>
            <a:ext cx="5450634" cy="1325563"/>
          </a:xfrm>
        </p:spPr>
        <p:txBody>
          <a:bodyPr anchor="b">
            <a:normAutofit/>
          </a:bodyPr>
          <a:lstStyle/>
          <a:p>
            <a:pPr algn="r"/>
            <a:r>
              <a:rPr lang="en-CA" sz="2800" dirty="0">
                <a:solidFill>
                  <a:schemeClr val="bg1"/>
                </a:solidFill>
              </a:rPr>
              <a:t>COMP1631 Advanced Spreadsheets – Winter 2024 – Section 06</a:t>
            </a:r>
          </a:p>
        </p:txBody>
      </p:sp>
      <p:cxnSp>
        <p:nvCxnSpPr>
          <p:cNvPr id="12" name="Straight Connector 11">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456904E3-4734-B320-4E37-F6D1034044DE}"/>
              </a:ext>
            </a:extLst>
          </p:cNvPr>
          <p:cNvSpPr>
            <a:spLocks noGrp="1"/>
          </p:cNvSpPr>
          <p:nvPr>
            <p:ph idx="1"/>
          </p:nvPr>
        </p:nvSpPr>
        <p:spPr>
          <a:xfrm>
            <a:off x="1392667" y="2398957"/>
            <a:ext cx="9406666" cy="3526144"/>
          </a:xfrm>
        </p:spPr>
        <p:txBody>
          <a:bodyPr>
            <a:normAutofit/>
          </a:bodyPr>
          <a:lstStyle/>
          <a:p>
            <a:pPr marL="0" indent="0">
              <a:buNone/>
            </a:pPr>
            <a:r>
              <a:rPr lang="en-US" sz="2000" dirty="0">
                <a:solidFill>
                  <a:schemeClr val="bg1"/>
                </a:solidFill>
              </a:rPr>
              <a:t>6.1 </a:t>
            </a:r>
            <a:r>
              <a:rPr lang="en-US" sz="2800" dirty="0">
                <a:solidFill>
                  <a:schemeClr val="bg1"/>
                </a:solidFill>
              </a:rPr>
              <a:t>Data Ranges, Workbook Panes, and Subtotals</a:t>
            </a:r>
          </a:p>
          <a:p>
            <a:pPr marL="0" indent="0">
              <a:buNone/>
            </a:pPr>
            <a:r>
              <a:rPr lang="en-US" sz="2800" dirty="0">
                <a:solidFill>
                  <a:schemeClr val="bg2"/>
                </a:solidFill>
                <a:highlight>
                  <a:srgbClr val="800080"/>
                </a:highlight>
              </a:rPr>
              <a:t>Handling Data in Excel</a:t>
            </a:r>
            <a:endParaRPr lang="en-US" dirty="0">
              <a:solidFill>
                <a:schemeClr val="bg2"/>
              </a:solidFill>
              <a:highlight>
                <a:srgbClr val="800080"/>
              </a:highlight>
            </a:endParaRPr>
          </a:p>
          <a:p>
            <a:r>
              <a:rPr lang="en-US" sz="1800" dirty="0">
                <a:solidFill>
                  <a:schemeClr val="bg2"/>
                </a:solidFill>
              </a:rPr>
              <a:t>Excel is a popular application for storing data and includes tools for managing and exploring that data.</a:t>
            </a:r>
          </a:p>
          <a:p>
            <a:r>
              <a:rPr lang="en-US" sz="1800" dirty="0">
                <a:solidFill>
                  <a:schemeClr val="bg2"/>
                </a:solidFill>
              </a:rPr>
              <a:t>In a data range, each column stores information known as a </a:t>
            </a:r>
            <a:r>
              <a:rPr lang="en-US" sz="1800" dirty="0">
                <a:solidFill>
                  <a:schemeClr val="bg2"/>
                </a:solidFill>
                <a:highlight>
                  <a:srgbClr val="800080"/>
                </a:highlight>
              </a:rPr>
              <a:t>field</a:t>
            </a:r>
            <a:r>
              <a:rPr lang="en-US" sz="1800" dirty="0">
                <a:solidFill>
                  <a:schemeClr val="bg2"/>
                </a:solidFill>
              </a:rPr>
              <a:t> describing a characteristic of a person, place, or thing and each row stores a </a:t>
            </a:r>
            <a:r>
              <a:rPr lang="en-US" sz="1800" dirty="0">
                <a:solidFill>
                  <a:schemeClr val="bg2"/>
                </a:solidFill>
                <a:highlight>
                  <a:srgbClr val="800080"/>
                </a:highlight>
              </a:rPr>
              <a:t>record</a:t>
            </a:r>
            <a:r>
              <a:rPr lang="en-US" sz="1800" dirty="0">
                <a:solidFill>
                  <a:schemeClr val="bg2"/>
                </a:solidFill>
              </a:rPr>
              <a:t> containing a group of related field values.</a:t>
            </a:r>
          </a:p>
          <a:p>
            <a:r>
              <a:rPr lang="en-US" sz="1800" dirty="0">
                <a:solidFill>
                  <a:schemeClr val="bg2"/>
                </a:solidFill>
              </a:rPr>
              <a:t>The first row of a data range, known as the </a:t>
            </a:r>
            <a:r>
              <a:rPr lang="en-US" sz="1800" dirty="0">
                <a:solidFill>
                  <a:schemeClr val="bg2"/>
                </a:solidFill>
                <a:highlight>
                  <a:srgbClr val="800080"/>
                </a:highlight>
              </a:rPr>
              <a:t>header row </a:t>
            </a:r>
            <a:r>
              <a:rPr lang="en-US" sz="1800" dirty="0">
                <a:solidFill>
                  <a:schemeClr val="bg2"/>
                </a:solidFill>
              </a:rPr>
              <a:t>, typically contains the field names.</a:t>
            </a:r>
          </a:p>
          <a:p>
            <a:pPr marL="0" indent="0">
              <a:buNone/>
            </a:pPr>
            <a:endParaRPr lang="en-CA" sz="2000" dirty="0">
              <a:solidFill>
                <a:schemeClr val="bg1"/>
              </a:solidFill>
            </a:endParaRPr>
          </a:p>
        </p:txBody>
      </p:sp>
      <p:sp>
        <p:nvSpPr>
          <p:cNvPr id="14" name="Rectangle 13">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21712247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cxnSp>
        <p:nvCxnSpPr>
          <p:cNvPr id="12" name="Straight Connector 11">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a:extLst>
              <a:ext uri="{FF2B5EF4-FFF2-40B4-BE49-F238E27FC236}">
                <a16:creationId xmlns:a16="http://schemas.microsoft.com/office/drawing/2014/main" id="{B86A03C6-836A-7409-3E02-47258D2036B1}"/>
              </a:ext>
            </a:extLst>
          </p:cNvPr>
          <p:cNvPicPr>
            <a:picLocks noChangeAspect="1"/>
          </p:cNvPicPr>
          <p:nvPr/>
        </p:nvPicPr>
        <p:blipFill>
          <a:blip r:embed="rId2"/>
          <a:stretch>
            <a:fillRect/>
          </a:stretch>
        </p:blipFill>
        <p:spPr>
          <a:xfrm>
            <a:off x="1773991" y="235635"/>
            <a:ext cx="8389603" cy="6507172"/>
          </a:xfrm>
          <a:prstGeom prst="rect">
            <a:avLst/>
          </a:prstGeom>
        </p:spPr>
      </p:pic>
    </p:spTree>
    <p:extLst>
      <p:ext uri="{BB962C8B-B14F-4D97-AF65-F5344CB8AC3E}">
        <p14:creationId xmlns:p14="http://schemas.microsoft.com/office/powerpoint/2010/main" val="408166556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Title 3">
            <a:extLst>
              <a:ext uri="{FF2B5EF4-FFF2-40B4-BE49-F238E27FC236}">
                <a16:creationId xmlns:a16="http://schemas.microsoft.com/office/drawing/2014/main" id="{1B7C0853-530B-D0F2-0712-CED74059803A}"/>
              </a:ext>
            </a:extLst>
          </p:cNvPr>
          <p:cNvSpPr>
            <a:spLocks noGrp="1"/>
          </p:cNvSpPr>
          <p:nvPr>
            <p:ph type="title"/>
          </p:nvPr>
        </p:nvSpPr>
        <p:spPr>
          <a:xfrm>
            <a:off x="838199" y="669925"/>
            <a:ext cx="5450634" cy="1325563"/>
          </a:xfrm>
        </p:spPr>
        <p:txBody>
          <a:bodyPr anchor="b">
            <a:normAutofit/>
          </a:bodyPr>
          <a:lstStyle/>
          <a:p>
            <a:pPr algn="r"/>
            <a:r>
              <a:rPr lang="en-CA" sz="2800" dirty="0">
                <a:solidFill>
                  <a:schemeClr val="bg1"/>
                </a:solidFill>
              </a:rPr>
              <a:t>COMP1631 Advanced Spreadsheets – Winter 2024 – Section 06</a:t>
            </a:r>
          </a:p>
        </p:txBody>
      </p:sp>
      <p:cxnSp>
        <p:nvCxnSpPr>
          <p:cNvPr id="12" name="Straight Connector 11">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456904E3-4734-B320-4E37-F6D1034044DE}"/>
              </a:ext>
            </a:extLst>
          </p:cNvPr>
          <p:cNvSpPr>
            <a:spLocks noGrp="1"/>
          </p:cNvSpPr>
          <p:nvPr>
            <p:ph idx="1"/>
          </p:nvPr>
        </p:nvSpPr>
        <p:spPr>
          <a:xfrm>
            <a:off x="1392667" y="2398957"/>
            <a:ext cx="9406666" cy="3526144"/>
          </a:xfrm>
        </p:spPr>
        <p:txBody>
          <a:bodyPr>
            <a:normAutofit/>
          </a:bodyPr>
          <a:lstStyle/>
          <a:p>
            <a:r>
              <a:rPr lang="en-US" dirty="0">
                <a:solidFill>
                  <a:schemeClr val="bg2"/>
                </a:solidFill>
              </a:rPr>
              <a:t>Formatting a Slicer</a:t>
            </a:r>
          </a:p>
          <a:p>
            <a:pPr lvl="1"/>
            <a:r>
              <a:rPr lang="en-US" dirty="0">
                <a:solidFill>
                  <a:schemeClr val="bg2"/>
                </a:solidFill>
              </a:rPr>
              <a:t>By default, slicer buttons are arranged in a single column. You can increase the number of the columns by formatting the slicer.</a:t>
            </a:r>
          </a:p>
          <a:p>
            <a:pPr marL="0" indent="0">
              <a:buNone/>
            </a:pPr>
            <a:endParaRPr lang="en-CA" sz="2000" dirty="0">
              <a:solidFill>
                <a:schemeClr val="bg1"/>
              </a:solidFill>
            </a:endParaRPr>
          </a:p>
        </p:txBody>
      </p:sp>
      <p:sp>
        <p:nvSpPr>
          <p:cNvPr id="14" name="Rectangle 13">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a:extLst>
              <a:ext uri="{FF2B5EF4-FFF2-40B4-BE49-F238E27FC236}">
                <a16:creationId xmlns:a16="http://schemas.microsoft.com/office/drawing/2014/main" id="{552345E3-030E-0AC5-2A5E-572ADE9C94A6}"/>
              </a:ext>
            </a:extLst>
          </p:cNvPr>
          <p:cNvPicPr>
            <a:picLocks noChangeAspect="1"/>
          </p:cNvPicPr>
          <p:nvPr/>
        </p:nvPicPr>
        <p:blipFill>
          <a:blip r:embed="rId2"/>
          <a:stretch>
            <a:fillRect/>
          </a:stretch>
        </p:blipFill>
        <p:spPr>
          <a:xfrm>
            <a:off x="1539741" y="3906635"/>
            <a:ext cx="9259592" cy="714475"/>
          </a:xfrm>
          <a:prstGeom prst="rect">
            <a:avLst/>
          </a:prstGeom>
        </p:spPr>
      </p:pic>
    </p:spTree>
    <p:extLst>
      <p:ext uri="{BB962C8B-B14F-4D97-AF65-F5344CB8AC3E}">
        <p14:creationId xmlns:p14="http://schemas.microsoft.com/office/powerpoint/2010/main" val="169781999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Title 3">
            <a:extLst>
              <a:ext uri="{FF2B5EF4-FFF2-40B4-BE49-F238E27FC236}">
                <a16:creationId xmlns:a16="http://schemas.microsoft.com/office/drawing/2014/main" id="{1B7C0853-530B-D0F2-0712-CED74059803A}"/>
              </a:ext>
            </a:extLst>
          </p:cNvPr>
          <p:cNvSpPr>
            <a:spLocks noGrp="1"/>
          </p:cNvSpPr>
          <p:nvPr>
            <p:ph type="title"/>
          </p:nvPr>
        </p:nvSpPr>
        <p:spPr>
          <a:xfrm>
            <a:off x="838199" y="669925"/>
            <a:ext cx="5450634" cy="1325563"/>
          </a:xfrm>
        </p:spPr>
        <p:txBody>
          <a:bodyPr anchor="b">
            <a:normAutofit/>
          </a:bodyPr>
          <a:lstStyle/>
          <a:p>
            <a:pPr algn="r"/>
            <a:r>
              <a:rPr lang="en-CA" sz="2800" dirty="0">
                <a:solidFill>
                  <a:schemeClr val="bg1"/>
                </a:solidFill>
              </a:rPr>
              <a:t>COMP1631 Advanced Spreadsheets – Winter 2024 – Section 06</a:t>
            </a:r>
          </a:p>
        </p:txBody>
      </p:sp>
      <p:cxnSp>
        <p:nvCxnSpPr>
          <p:cNvPr id="12" name="Straight Connector 11">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456904E3-4734-B320-4E37-F6D1034044DE}"/>
              </a:ext>
            </a:extLst>
          </p:cNvPr>
          <p:cNvSpPr>
            <a:spLocks noGrp="1"/>
          </p:cNvSpPr>
          <p:nvPr>
            <p:ph idx="1"/>
          </p:nvPr>
        </p:nvSpPr>
        <p:spPr>
          <a:xfrm>
            <a:off x="1392667" y="2398957"/>
            <a:ext cx="9406666" cy="3526144"/>
          </a:xfrm>
        </p:spPr>
        <p:txBody>
          <a:bodyPr>
            <a:normAutofit/>
          </a:bodyPr>
          <a:lstStyle/>
          <a:p>
            <a:pPr marL="0" indent="0">
              <a:buNone/>
            </a:pPr>
            <a:r>
              <a:rPr lang="en-US" sz="2000" dirty="0">
                <a:solidFill>
                  <a:schemeClr val="bg1"/>
                </a:solidFill>
              </a:rPr>
              <a:t>Using the SUBTOTAL Function</a:t>
            </a:r>
          </a:p>
          <a:p>
            <a:r>
              <a:rPr lang="en-US" sz="2000" dirty="0">
                <a:solidFill>
                  <a:schemeClr val="bg1"/>
                </a:solidFill>
              </a:rPr>
              <a:t>statistical functions like the COUNTA, AVERAGE, SUM, MAX, and MIN functions are applied to the entire table, regardless of any filter criteria. </a:t>
            </a:r>
          </a:p>
          <a:p>
            <a:r>
              <a:rPr lang="en-US" sz="2000" dirty="0">
                <a:solidFill>
                  <a:schemeClr val="bg1"/>
                </a:solidFill>
              </a:rPr>
              <a:t>To count only records that match the filter criteria, you use the SUBTOTAL function</a:t>
            </a:r>
          </a:p>
          <a:p>
            <a:pPr marL="0" indent="0" algn="ctr">
              <a:buNone/>
            </a:pPr>
            <a:r>
              <a:rPr lang="en-US" sz="2000" dirty="0">
                <a:solidFill>
                  <a:schemeClr val="bg1"/>
                </a:solidFill>
                <a:highlight>
                  <a:srgbClr val="FF0000"/>
                </a:highlight>
              </a:rPr>
              <a:t> SUBTOTAL(</a:t>
            </a:r>
            <a:r>
              <a:rPr lang="en-US" sz="2000" dirty="0" err="1">
                <a:solidFill>
                  <a:schemeClr val="bg1"/>
                </a:solidFill>
                <a:highlight>
                  <a:srgbClr val="FF0000"/>
                </a:highlight>
              </a:rPr>
              <a:t>Function_Num</a:t>
            </a:r>
            <a:r>
              <a:rPr lang="en-US" sz="2000" dirty="0">
                <a:solidFill>
                  <a:schemeClr val="bg1"/>
                </a:solidFill>
                <a:highlight>
                  <a:srgbClr val="FF0000"/>
                </a:highlight>
              </a:rPr>
              <a:t>, ref1, [ref2], [ref3], …) </a:t>
            </a:r>
          </a:p>
          <a:p>
            <a:pPr marL="0" indent="0">
              <a:buNone/>
            </a:pPr>
            <a:r>
              <a:rPr lang="en-US" sz="2000" dirty="0">
                <a:solidFill>
                  <a:schemeClr val="bg1"/>
                </a:solidFill>
              </a:rPr>
              <a:t>where </a:t>
            </a:r>
            <a:r>
              <a:rPr lang="en-US" sz="2000" dirty="0" err="1">
                <a:solidFill>
                  <a:schemeClr val="bg1"/>
                </a:solidFill>
              </a:rPr>
              <a:t>Function_Num</a:t>
            </a:r>
            <a:r>
              <a:rPr lang="en-US" sz="2000" dirty="0">
                <a:solidFill>
                  <a:schemeClr val="bg1"/>
                </a:solidFill>
              </a:rPr>
              <a:t> is the number corresponding to a statistical function, ref1 is a reference to the data to be analyzed, and ref2, ref3, and so on are optional arguments for additional data references.</a:t>
            </a:r>
            <a:endParaRPr lang="en-CA" sz="2000" dirty="0">
              <a:solidFill>
                <a:schemeClr val="bg1"/>
              </a:solidFill>
            </a:endParaRPr>
          </a:p>
        </p:txBody>
      </p:sp>
      <p:sp>
        <p:nvSpPr>
          <p:cNvPr id="14" name="Rectangle 13">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68954908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Title 3">
            <a:extLst>
              <a:ext uri="{FF2B5EF4-FFF2-40B4-BE49-F238E27FC236}">
                <a16:creationId xmlns:a16="http://schemas.microsoft.com/office/drawing/2014/main" id="{1B7C0853-530B-D0F2-0712-CED74059803A}"/>
              </a:ext>
            </a:extLst>
          </p:cNvPr>
          <p:cNvSpPr>
            <a:spLocks noGrp="1"/>
          </p:cNvSpPr>
          <p:nvPr>
            <p:ph type="title"/>
          </p:nvPr>
        </p:nvSpPr>
        <p:spPr>
          <a:xfrm>
            <a:off x="838199" y="669925"/>
            <a:ext cx="5450634" cy="1325563"/>
          </a:xfrm>
        </p:spPr>
        <p:txBody>
          <a:bodyPr anchor="b">
            <a:normAutofit/>
          </a:bodyPr>
          <a:lstStyle/>
          <a:p>
            <a:pPr algn="r"/>
            <a:r>
              <a:rPr lang="en-CA" sz="2800" dirty="0">
                <a:solidFill>
                  <a:schemeClr val="bg1"/>
                </a:solidFill>
              </a:rPr>
              <a:t>COMP1631 Advanced Spreadsheets – Winter 2024 – Section 06</a:t>
            </a:r>
          </a:p>
        </p:txBody>
      </p:sp>
      <p:cxnSp>
        <p:nvCxnSpPr>
          <p:cNvPr id="12" name="Straight Connector 11">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3" name="Content Placeholder 2">
            <a:extLst>
              <a:ext uri="{FF2B5EF4-FFF2-40B4-BE49-F238E27FC236}">
                <a16:creationId xmlns:a16="http://schemas.microsoft.com/office/drawing/2014/main" id="{35833391-467B-13D1-115F-CAB4A6709F2F}"/>
              </a:ext>
            </a:extLst>
          </p:cNvPr>
          <p:cNvPicPr>
            <a:picLocks noGrp="1" noChangeAspect="1"/>
          </p:cNvPicPr>
          <p:nvPr>
            <p:ph idx="1"/>
          </p:nvPr>
        </p:nvPicPr>
        <p:blipFill>
          <a:blip r:embed="rId2"/>
          <a:stretch>
            <a:fillRect/>
          </a:stretch>
        </p:blipFill>
        <p:spPr>
          <a:xfrm>
            <a:off x="1392238" y="2668177"/>
            <a:ext cx="9407525" cy="2986909"/>
          </a:xfrm>
        </p:spPr>
      </p:pic>
      <p:sp>
        <p:nvSpPr>
          <p:cNvPr id="14" name="Rectangle 13">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07884889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Title 3">
            <a:extLst>
              <a:ext uri="{FF2B5EF4-FFF2-40B4-BE49-F238E27FC236}">
                <a16:creationId xmlns:a16="http://schemas.microsoft.com/office/drawing/2014/main" id="{1B7C0853-530B-D0F2-0712-CED74059803A}"/>
              </a:ext>
            </a:extLst>
          </p:cNvPr>
          <p:cNvSpPr>
            <a:spLocks noGrp="1"/>
          </p:cNvSpPr>
          <p:nvPr>
            <p:ph type="title"/>
          </p:nvPr>
        </p:nvSpPr>
        <p:spPr>
          <a:xfrm>
            <a:off x="838199" y="669925"/>
            <a:ext cx="5450634" cy="1325563"/>
          </a:xfrm>
        </p:spPr>
        <p:txBody>
          <a:bodyPr anchor="b">
            <a:normAutofit/>
          </a:bodyPr>
          <a:lstStyle/>
          <a:p>
            <a:pPr algn="r"/>
            <a:r>
              <a:rPr lang="en-CA" sz="2800" dirty="0">
                <a:solidFill>
                  <a:schemeClr val="bg1"/>
                </a:solidFill>
              </a:rPr>
              <a:t>COMP1631 Advanced Spreadsheets – Winter 2024 – Section 06</a:t>
            </a:r>
          </a:p>
        </p:txBody>
      </p:sp>
      <p:cxnSp>
        <p:nvCxnSpPr>
          <p:cNvPr id="12" name="Straight Connector 11">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3" name="Content Placeholder 2">
            <a:extLst>
              <a:ext uri="{FF2B5EF4-FFF2-40B4-BE49-F238E27FC236}">
                <a16:creationId xmlns:a16="http://schemas.microsoft.com/office/drawing/2014/main" id="{A8E1AB4D-7DAC-EA9B-0C8A-1EA180D90077}"/>
              </a:ext>
            </a:extLst>
          </p:cNvPr>
          <p:cNvPicPr>
            <a:picLocks noGrp="1" noChangeAspect="1"/>
          </p:cNvPicPr>
          <p:nvPr>
            <p:ph idx="1"/>
          </p:nvPr>
        </p:nvPicPr>
        <p:blipFill>
          <a:blip r:embed="rId2"/>
          <a:stretch>
            <a:fillRect/>
          </a:stretch>
        </p:blipFill>
        <p:spPr>
          <a:xfrm>
            <a:off x="1860000" y="2398713"/>
            <a:ext cx="8472000" cy="3525837"/>
          </a:xfrm>
        </p:spPr>
      </p:pic>
      <p:sp>
        <p:nvSpPr>
          <p:cNvPr id="14" name="Rectangle 13">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1882644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Title 3">
            <a:extLst>
              <a:ext uri="{FF2B5EF4-FFF2-40B4-BE49-F238E27FC236}">
                <a16:creationId xmlns:a16="http://schemas.microsoft.com/office/drawing/2014/main" id="{1B7C0853-530B-D0F2-0712-CED74059803A}"/>
              </a:ext>
            </a:extLst>
          </p:cNvPr>
          <p:cNvSpPr>
            <a:spLocks noGrp="1"/>
          </p:cNvSpPr>
          <p:nvPr>
            <p:ph type="title"/>
          </p:nvPr>
        </p:nvSpPr>
        <p:spPr>
          <a:xfrm>
            <a:off x="838199" y="669925"/>
            <a:ext cx="5450634" cy="1325563"/>
          </a:xfrm>
        </p:spPr>
        <p:txBody>
          <a:bodyPr anchor="b">
            <a:normAutofit/>
          </a:bodyPr>
          <a:lstStyle/>
          <a:p>
            <a:pPr algn="r"/>
            <a:r>
              <a:rPr lang="en-CA" sz="2800" dirty="0">
                <a:solidFill>
                  <a:schemeClr val="bg1"/>
                </a:solidFill>
              </a:rPr>
              <a:t>COMP1631 Advanced Spreadsheets – Winter 2024 – Section 06</a:t>
            </a:r>
          </a:p>
        </p:txBody>
      </p:sp>
      <p:cxnSp>
        <p:nvCxnSpPr>
          <p:cNvPr id="12" name="Straight Connector 11">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B088EEC6-76BE-AC5D-BC1F-A29C431F7CCF}"/>
              </a:ext>
            </a:extLst>
          </p:cNvPr>
          <p:cNvSpPr txBox="1"/>
          <p:nvPr/>
        </p:nvSpPr>
        <p:spPr>
          <a:xfrm>
            <a:off x="1392238" y="2550220"/>
            <a:ext cx="6094476" cy="523220"/>
          </a:xfrm>
          <a:prstGeom prst="rect">
            <a:avLst/>
          </a:prstGeom>
          <a:noFill/>
        </p:spPr>
        <p:txBody>
          <a:bodyPr wrap="square">
            <a:spAutoFit/>
          </a:bodyPr>
          <a:lstStyle/>
          <a:p>
            <a:pPr marL="0" indent="0">
              <a:buNone/>
            </a:pPr>
            <a:r>
              <a:rPr lang="en-US" sz="2800" dirty="0">
                <a:solidFill>
                  <a:schemeClr val="bg1"/>
                </a:solidFill>
              </a:rPr>
              <a:t>Demo </a:t>
            </a:r>
            <a:r>
              <a:rPr lang="en-CA" sz="1800" dirty="0">
                <a:solidFill>
                  <a:schemeClr val="bg1"/>
                </a:solidFill>
              </a:rPr>
              <a:t>NP_EX_6_Seacation</a:t>
            </a:r>
            <a:r>
              <a:rPr lang="en-US" sz="2800" dirty="0">
                <a:solidFill>
                  <a:schemeClr val="bg1"/>
                </a:solidFill>
              </a:rPr>
              <a:t>:</a:t>
            </a:r>
          </a:p>
        </p:txBody>
      </p:sp>
      <p:pic>
        <p:nvPicPr>
          <p:cNvPr id="3" name="Picture 2">
            <a:extLst>
              <a:ext uri="{FF2B5EF4-FFF2-40B4-BE49-F238E27FC236}">
                <a16:creationId xmlns:a16="http://schemas.microsoft.com/office/drawing/2014/main" id="{A702D82F-3CA4-5D81-1B6C-CE7F40F976A5}"/>
              </a:ext>
            </a:extLst>
          </p:cNvPr>
          <p:cNvPicPr>
            <a:picLocks noChangeAspect="1"/>
          </p:cNvPicPr>
          <p:nvPr/>
        </p:nvPicPr>
        <p:blipFill>
          <a:blip r:embed="rId2"/>
          <a:stretch>
            <a:fillRect/>
          </a:stretch>
        </p:blipFill>
        <p:spPr>
          <a:xfrm>
            <a:off x="1476756" y="3123368"/>
            <a:ext cx="8153555" cy="1325290"/>
          </a:xfrm>
          <a:prstGeom prst="rect">
            <a:avLst/>
          </a:prstGeom>
        </p:spPr>
      </p:pic>
      <p:pic>
        <p:nvPicPr>
          <p:cNvPr id="6" name="Picture 5">
            <a:extLst>
              <a:ext uri="{FF2B5EF4-FFF2-40B4-BE49-F238E27FC236}">
                <a16:creationId xmlns:a16="http://schemas.microsoft.com/office/drawing/2014/main" id="{B76506FC-071B-8A4C-8D48-1DAAEF691C9B}"/>
              </a:ext>
            </a:extLst>
          </p:cNvPr>
          <p:cNvPicPr>
            <a:picLocks noChangeAspect="1"/>
          </p:cNvPicPr>
          <p:nvPr/>
        </p:nvPicPr>
        <p:blipFill>
          <a:blip r:embed="rId3"/>
          <a:stretch>
            <a:fillRect/>
          </a:stretch>
        </p:blipFill>
        <p:spPr>
          <a:xfrm>
            <a:off x="1476756" y="4498586"/>
            <a:ext cx="8153556" cy="1990133"/>
          </a:xfrm>
          <a:prstGeom prst="rect">
            <a:avLst/>
          </a:prstGeom>
        </p:spPr>
      </p:pic>
    </p:spTree>
    <p:extLst>
      <p:ext uri="{BB962C8B-B14F-4D97-AF65-F5344CB8AC3E}">
        <p14:creationId xmlns:p14="http://schemas.microsoft.com/office/powerpoint/2010/main" val="213535387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Title 3">
            <a:extLst>
              <a:ext uri="{FF2B5EF4-FFF2-40B4-BE49-F238E27FC236}">
                <a16:creationId xmlns:a16="http://schemas.microsoft.com/office/drawing/2014/main" id="{1B7C0853-530B-D0F2-0712-CED74059803A}"/>
              </a:ext>
            </a:extLst>
          </p:cNvPr>
          <p:cNvSpPr>
            <a:spLocks noGrp="1"/>
          </p:cNvSpPr>
          <p:nvPr>
            <p:ph type="title"/>
          </p:nvPr>
        </p:nvSpPr>
        <p:spPr>
          <a:xfrm>
            <a:off x="838199" y="669925"/>
            <a:ext cx="5450634" cy="1325563"/>
          </a:xfrm>
        </p:spPr>
        <p:txBody>
          <a:bodyPr anchor="b">
            <a:normAutofit/>
          </a:bodyPr>
          <a:lstStyle/>
          <a:p>
            <a:pPr algn="r"/>
            <a:r>
              <a:rPr lang="en-CA" sz="2800" dirty="0">
                <a:solidFill>
                  <a:schemeClr val="bg1"/>
                </a:solidFill>
              </a:rPr>
              <a:t>COMP1631 Advanced Spreadsheets – Winter 2024 – Section 06</a:t>
            </a:r>
          </a:p>
        </p:txBody>
      </p:sp>
      <p:cxnSp>
        <p:nvCxnSpPr>
          <p:cNvPr id="12" name="Straight Connector 11">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456904E3-4734-B320-4E37-F6D1034044DE}"/>
              </a:ext>
            </a:extLst>
          </p:cNvPr>
          <p:cNvSpPr>
            <a:spLocks noGrp="1"/>
          </p:cNvSpPr>
          <p:nvPr>
            <p:ph idx="1"/>
          </p:nvPr>
        </p:nvSpPr>
        <p:spPr>
          <a:xfrm>
            <a:off x="1392667" y="2398957"/>
            <a:ext cx="9406666" cy="3526144"/>
          </a:xfrm>
        </p:spPr>
        <p:txBody>
          <a:bodyPr>
            <a:normAutofit/>
          </a:bodyPr>
          <a:lstStyle/>
          <a:p>
            <a:pPr marL="0" indent="0">
              <a:buNone/>
            </a:pPr>
            <a:r>
              <a:rPr lang="en-US" dirty="0">
                <a:solidFill>
                  <a:schemeClr val="bg1"/>
                </a:solidFill>
                <a:highlight>
                  <a:srgbClr val="800080"/>
                </a:highlight>
              </a:rPr>
              <a:t>Creating Dynamic Charts</a:t>
            </a:r>
          </a:p>
          <a:p>
            <a:pPr lvl="1"/>
            <a:r>
              <a:rPr lang="en-US" dirty="0">
                <a:solidFill>
                  <a:schemeClr val="bg1"/>
                </a:solidFill>
              </a:rPr>
              <a:t>Charts based on Excel tables are dynamic, which means they update automatically as the source data is filtered so that hidden records do not contribute to the chart’s appearance. </a:t>
            </a:r>
          </a:p>
          <a:p>
            <a:pPr lvl="1"/>
            <a:r>
              <a:rPr lang="en-US" dirty="0">
                <a:solidFill>
                  <a:schemeClr val="bg1"/>
                </a:solidFill>
              </a:rPr>
              <a:t>This dynamic quality makes charts ideal for dashboards, because the users can see visual representations of the data under varying criteria.</a:t>
            </a:r>
          </a:p>
          <a:p>
            <a:pPr lvl="1"/>
            <a:r>
              <a:rPr lang="en-US" dirty="0">
                <a:solidFill>
                  <a:schemeClr val="bg1"/>
                </a:solidFill>
              </a:rPr>
              <a:t>You should know how to create common charts such as histograms, boxplots, pie-charts, etc.</a:t>
            </a:r>
          </a:p>
        </p:txBody>
      </p:sp>
      <p:sp>
        <p:nvSpPr>
          <p:cNvPr id="14" name="Rectangle 13">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4838633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Title 3">
            <a:extLst>
              <a:ext uri="{FF2B5EF4-FFF2-40B4-BE49-F238E27FC236}">
                <a16:creationId xmlns:a16="http://schemas.microsoft.com/office/drawing/2014/main" id="{1B7C0853-530B-D0F2-0712-CED74059803A}"/>
              </a:ext>
            </a:extLst>
          </p:cNvPr>
          <p:cNvSpPr>
            <a:spLocks noGrp="1"/>
          </p:cNvSpPr>
          <p:nvPr>
            <p:ph type="title"/>
          </p:nvPr>
        </p:nvSpPr>
        <p:spPr>
          <a:xfrm>
            <a:off x="838199" y="669925"/>
            <a:ext cx="5450634" cy="1325563"/>
          </a:xfrm>
        </p:spPr>
        <p:txBody>
          <a:bodyPr anchor="b">
            <a:normAutofit/>
          </a:bodyPr>
          <a:lstStyle/>
          <a:p>
            <a:pPr algn="r"/>
            <a:r>
              <a:rPr lang="en-CA" sz="2800" dirty="0">
                <a:solidFill>
                  <a:schemeClr val="bg1"/>
                </a:solidFill>
              </a:rPr>
              <a:t>COMP1631 Advanced Spreadsheets – Winter 2024 – Section 06</a:t>
            </a:r>
          </a:p>
        </p:txBody>
      </p:sp>
      <p:cxnSp>
        <p:nvCxnSpPr>
          <p:cNvPr id="12" name="Straight Connector 11">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B088EEC6-76BE-AC5D-BC1F-A29C431F7CCF}"/>
              </a:ext>
            </a:extLst>
          </p:cNvPr>
          <p:cNvSpPr txBox="1"/>
          <p:nvPr/>
        </p:nvSpPr>
        <p:spPr>
          <a:xfrm>
            <a:off x="1392238" y="2550220"/>
            <a:ext cx="6094476" cy="523220"/>
          </a:xfrm>
          <a:prstGeom prst="rect">
            <a:avLst/>
          </a:prstGeom>
          <a:noFill/>
        </p:spPr>
        <p:txBody>
          <a:bodyPr wrap="square">
            <a:spAutoFit/>
          </a:bodyPr>
          <a:lstStyle/>
          <a:p>
            <a:pPr marL="0" indent="0">
              <a:buNone/>
            </a:pPr>
            <a:r>
              <a:rPr lang="en-US" sz="2800" dirty="0">
                <a:solidFill>
                  <a:schemeClr val="bg1"/>
                </a:solidFill>
              </a:rPr>
              <a:t>Demo </a:t>
            </a:r>
            <a:r>
              <a:rPr lang="en-CA" sz="1800" dirty="0">
                <a:solidFill>
                  <a:schemeClr val="bg1"/>
                </a:solidFill>
              </a:rPr>
              <a:t>NP_EX_6_Seacation</a:t>
            </a:r>
            <a:r>
              <a:rPr lang="en-US" sz="2800" dirty="0">
                <a:solidFill>
                  <a:schemeClr val="bg1"/>
                </a:solidFill>
              </a:rPr>
              <a:t>:</a:t>
            </a:r>
          </a:p>
        </p:txBody>
      </p:sp>
      <p:pic>
        <p:nvPicPr>
          <p:cNvPr id="3" name="Picture 2">
            <a:extLst>
              <a:ext uri="{FF2B5EF4-FFF2-40B4-BE49-F238E27FC236}">
                <a16:creationId xmlns:a16="http://schemas.microsoft.com/office/drawing/2014/main" id="{0CAFCFF0-4000-7EB4-4863-A03CA6933C4C}"/>
              </a:ext>
            </a:extLst>
          </p:cNvPr>
          <p:cNvPicPr>
            <a:picLocks noChangeAspect="1"/>
          </p:cNvPicPr>
          <p:nvPr/>
        </p:nvPicPr>
        <p:blipFill>
          <a:blip r:embed="rId2"/>
          <a:stretch>
            <a:fillRect/>
          </a:stretch>
        </p:blipFill>
        <p:spPr>
          <a:xfrm>
            <a:off x="990174" y="4006660"/>
            <a:ext cx="10853529" cy="1019195"/>
          </a:xfrm>
          <a:prstGeom prst="rect">
            <a:avLst/>
          </a:prstGeom>
        </p:spPr>
      </p:pic>
      <p:pic>
        <p:nvPicPr>
          <p:cNvPr id="6" name="Picture 5">
            <a:extLst>
              <a:ext uri="{FF2B5EF4-FFF2-40B4-BE49-F238E27FC236}">
                <a16:creationId xmlns:a16="http://schemas.microsoft.com/office/drawing/2014/main" id="{6556171A-A409-01BE-5F75-311445D2A4F4}"/>
              </a:ext>
            </a:extLst>
          </p:cNvPr>
          <p:cNvPicPr>
            <a:picLocks noChangeAspect="1"/>
          </p:cNvPicPr>
          <p:nvPr/>
        </p:nvPicPr>
        <p:blipFill>
          <a:blip r:embed="rId3"/>
          <a:stretch>
            <a:fillRect/>
          </a:stretch>
        </p:blipFill>
        <p:spPr>
          <a:xfrm>
            <a:off x="990174" y="5088491"/>
            <a:ext cx="10055778" cy="397214"/>
          </a:xfrm>
          <a:prstGeom prst="rect">
            <a:avLst/>
          </a:prstGeom>
        </p:spPr>
      </p:pic>
    </p:spTree>
    <p:extLst>
      <p:ext uri="{BB962C8B-B14F-4D97-AF65-F5344CB8AC3E}">
        <p14:creationId xmlns:p14="http://schemas.microsoft.com/office/powerpoint/2010/main" val="220553509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Title 3">
            <a:extLst>
              <a:ext uri="{FF2B5EF4-FFF2-40B4-BE49-F238E27FC236}">
                <a16:creationId xmlns:a16="http://schemas.microsoft.com/office/drawing/2014/main" id="{1B7C0853-530B-D0F2-0712-CED74059803A}"/>
              </a:ext>
            </a:extLst>
          </p:cNvPr>
          <p:cNvSpPr>
            <a:spLocks noGrp="1"/>
          </p:cNvSpPr>
          <p:nvPr>
            <p:ph type="title"/>
          </p:nvPr>
        </p:nvSpPr>
        <p:spPr>
          <a:xfrm>
            <a:off x="838199" y="669925"/>
            <a:ext cx="5450634" cy="1325563"/>
          </a:xfrm>
        </p:spPr>
        <p:txBody>
          <a:bodyPr anchor="b">
            <a:normAutofit/>
          </a:bodyPr>
          <a:lstStyle/>
          <a:p>
            <a:pPr algn="r"/>
            <a:r>
              <a:rPr lang="en-CA" sz="2800" dirty="0">
                <a:solidFill>
                  <a:schemeClr val="bg1"/>
                </a:solidFill>
              </a:rPr>
              <a:t>COMP1631 Advanced Spreadsheets – Winter 2024 – Section 06</a:t>
            </a:r>
          </a:p>
        </p:txBody>
      </p:sp>
      <p:cxnSp>
        <p:nvCxnSpPr>
          <p:cNvPr id="12" name="Straight Connector 11">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456904E3-4734-B320-4E37-F6D1034044DE}"/>
              </a:ext>
            </a:extLst>
          </p:cNvPr>
          <p:cNvSpPr>
            <a:spLocks noGrp="1"/>
          </p:cNvSpPr>
          <p:nvPr>
            <p:ph idx="1"/>
          </p:nvPr>
        </p:nvSpPr>
        <p:spPr>
          <a:xfrm>
            <a:off x="1392667" y="2398957"/>
            <a:ext cx="9406666" cy="3526144"/>
          </a:xfrm>
        </p:spPr>
        <p:txBody>
          <a:bodyPr>
            <a:normAutofit/>
          </a:bodyPr>
          <a:lstStyle/>
          <a:p>
            <a:pPr marL="0" indent="0">
              <a:buNone/>
            </a:pPr>
            <a:r>
              <a:rPr lang="en-US" dirty="0">
                <a:solidFill>
                  <a:schemeClr val="bg1"/>
                </a:solidFill>
                <a:highlight>
                  <a:srgbClr val="800080"/>
                </a:highlight>
              </a:rPr>
              <a:t>Looking Up Data with Tables</a:t>
            </a:r>
          </a:p>
          <a:p>
            <a:pPr lvl="1"/>
            <a:r>
              <a:rPr lang="en-US" dirty="0">
                <a:solidFill>
                  <a:schemeClr val="bg1"/>
                </a:solidFill>
              </a:rPr>
              <a:t>Excel tables work well as lookup tables for the </a:t>
            </a:r>
            <a:r>
              <a:rPr lang="en-US" dirty="0">
                <a:solidFill>
                  <a:schemeClr val="bg1"/>
                </a:solidFill>
                <a:highlight>
                  <a:srgbClr val="800080"/>
                </a:highlight>
              </a:rPr>
              <a:t>VLOOKUP</a:t>
            </a:r>
            <a:r>
              <a:rPr lang="en-US" dirty="0">
                <a:solidFill>
                  <a:schemeClr val="bg1"/>
                </a:solidFill>
              </a:rPr>
              <a:t> function. </a:t>
            </a:r>
          </a:p>
          <a:p>
            <a:pPr lvl="1"/>
            <a:r>
              <a:rPr lang="en-US" dirty="0">
                <a:solidFill>
                  <a:schemeClr val="bg1"/>
                </a:solidFill>
              </a:rPr>
              <a:t>As you add more records to the lookup table, the VLOOKUP function will automatically include the additional rows. </a:t>
            </a:r>
          </a:p>
          <a:p>
            <a:pPr lvl="1"/>
            <a:r>
              <a:rPr lang="en-US" dirty="0">
                <a:solidFill>
                  <a:schemeClr val="bg1"/>
                </a:solidFill>
              </a:rPr>
              <a:t>If you filter the data, the lookup table will be restricted only to those rows that match filter criteria. </a:t>
            </a:r>
          </a:p>
          <a:p>
            <a:pPr lvl="1"/>
            <a:r>
              <a:rPr lang="en-US" dirty="0">
                <a:solidFill>
                  <a:schemeClr val="bg1"/>
                </a:solidFill>
              </a:rPr>
              <a:t>Also, you can use the table name as the lookup table reference rather than referencing a range.</a:t>
            </a:r>
          </a:p>
        </p:txBody>
      </p:sp>
      <p:sp>
        <p:nvSpPr>
          <p:cNvPr id="14" name="Rectangle 13">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75957920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Title 3">
            <a:extLst>
              <a:ext uri="{FF2B5EF4-FFF2-40B4-BE49-F238E27FC236}">
                <a16:creationId xmlns:a16="http://schemas.microsoft.com/office/drawing/2014/main" id="{1B7C0853-530B-D0F2-0712-CED74059803A}"/>
              </a:ext>
            </a:extLst>
          </p:cNvPr>
          <p:cNvSpPr>
            <a:spLocks noGrp="1"/>
          </p:cNvSpPr>
          <p:nvPr>
            <p:ph type="title"/>
          </p:nvPr>
        </p:nvSpPr>
        <p:spPr>
          <a:xfrm>
            <a:off x="838199" y="669925"/>
            <a:ext cx="5450634" cy="1325563"/>
          </a:xfrm>
        </p:spPr>
        <p:txBody>
          <a:bodyPr anchor="b">
            <a:normAutofit/>
          </a:bodyPr>
          <a:lstStyle/>
          <a:p>
            <a:pPr algn="r"/>
            <a:r>
              <a:rPr lang="en-CA" sz="2800" dirty="0">
                <a:solidFill>
                  <a:schemeClr val="bg1"/>
                </a:solidFill>
              </a:rPr>
              <a:t>COMP1631 Advanced Spreadsheets – Winter 2024 – Section 06</a:t>
            </a:r>
          </a:p>
        </p:txBody>
      </p:sp>
      <p:cxnSp>
        <p:nvCxnSpPr>
          <p:cNvPr id="12" name="Straight Connector 11">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F3DC1791-EBA0-40B5-FAA7-4193B7E9B98C}"/>
              </a:ext>
            </a:extLst>
          </p:cNvPr>
          <p:cNvSpPr>
            <a:spLocks noGrp="1"/>
          </p:cNvSpPr>
          <p:nvPr>
            <p:ph idx="1"/>
          </p:nvPr>
        </p:nvSpPr>
        <p:spPr/>
        <p:txBody>
          <a:bodyPr/>
          <a:lstStyle/>
          <a:p>
            <a:endParaRPr lang="en-CA"/>
          </a:p>
        </p:txBody>
      </p:sp>
      <p:pic>
        <p:nvPicPr>
          <p:cNvPr id="6" name="Content Placeholder 5" descr="An Excel workbook shows slicers for HIRE YEAR, OFFICE, and DEPARTMENT that are pasted onto the Dashboard worksheet. Around the perimeter of the slicers is the resizing handle. The HIRE YEAR slicer is resized to cover the range B4 through B9. The OFFICE slicer is resized to cover the range B11 through B15. The DEPARTMENT slicer is resized to cover the range B17 through B25.">
            <a:extLst>
              <a:ext uri="{FF2B5EF4-FFF2-40B4-BE49-F238E27FC236}">
                <a16:creationId xmlns:a16="http://schemas.microsoft.com/office/drawing/2014/main" id="{45A2BFE8-B931-2B95-744E-AF021F700E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199" y="2170097"/>
            <a:ext cx="10878413" cy="4458753"/>
          </a:xfrm>
          <a:prstGeom prst="rect">
            <a:avLst/>
          </a:prstGeom>
        </p:spPr>
      </p:pic>
    </p:spTree>
    <p:extLst>
      <p:ext uri="{BB962C8B-B14F-4D97-AF65-F5344CB8AC3E}">
        <p14:creationId xmlns:p14="http://schemas.microsoft.com/office/powerpoint/2010/main" val="20480271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Title 3">
            <a:extLst>
              <a:ext uri="{FF2B5EF4-FFF2-40B4-BE49-F238E27FC236}">
                <a16:creationId xmlns:a16="http://schemas.microsoft.com/office/drawing/2014/main" id="{1B7C0853-530B-D0F2-0712-CED74059803A}"/>
              </a:ext>
            </a:extLst>
          </p:cNvPr>
          <p:cNvSpPr>
            <a:spLocks noGrp="1"/>
          </p:cNvSpPr>
          <p:nvPr>
            <p:ph type="title"/>
          </p:nvPr>
        </p:nvSpPr>
        <p:spPr>
          <a:xfrm>
            <a:off x="838199" y="669925"/>
            <a:ext cx="5450634" cy="1325563"/>
          </a:xfrm>
        </p:spPr>
        <p:txBody>
          <a:bodyPr anchor="b">
            <a:normAutofit/>
          </a:bodyPr>
          <a:lstStyle/>
          <a:p>
            <a:pPr algn="r"/>
            <a:r>
              <a:rPr lang="en-CA" sz="2800" dirty="0">
                <a:solidFill>
                  <a:schemeClr val="bg1"/>
                </a:solidFill>
              </a:rPr>
              <a:t>COMP1631 Advanced Spreadsheets – Winter 2024 – Section 06</a:t>
            </a:r>
          </a:p>
        </p:txBody>
      </p:sp>
      <p:cxnSp>
        <p:nvCxnSpPr>
          <p:cNvPr id="12" name="Straight Connector 11">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3" name="Content Placeholder 2">
            <a:extLst>
              <a:ext uri="{FF2B5EF4-FFF2-40B4-BE49-F238E27FC236}">
                <a16:creationId xmlns:a16="http://schemas.microsoft.com/office/drawing/2014/main" id="{6D0C84E3-90C1-26B9-72F9-0BD5B8058AE2}"/>
              </a:ext>
            </a:extLst>
          </p:cNvPr>
          <p:cNvPicPr>
            <a:picLocks noGrp="1" noChangeAspect="1"/>
          </p:cNvPicPr>
          <p:nvPr>
            <p:ph idx="1"/>
          </p:nvPr>
        </p:nvPicPr>
        <p:blipFill>
          <a:blip r:embed="rId2"/>
          <a:stretch>
            <a:fillRect/>
          </a:stretch>
        </p:blipFill>
        <p:spPr>
          <a:xfrm>
            <a:off x="989045" y="2125115"/>
            <a:ext cx="10776858" cy="4297520"/>
          </a:xfrm>
        </p:spPr>
      </p:pic>
      <p:sp>
        <p:nvSpPr>
          <p:cNvPr id="14" name="Rectangle 13">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96779297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Title 3">
            <a:extLst>
              <a:ext uri="{FF2B5EF4-FFF2-40B4-BE49-F238E27FC236}">
                <a16:creationId xmlns:a16="http://schemas.microsoft.com/office/drawing/2014/main" id="{1B7C0853-530B-D0F2-0712-CED74059803A}"/>
              </a:ext>
            </a:extLst>
          </p:cNvPr>
          <p:cNvSpPr>
            <a:spLocks noGrp="1"/>
          </p:cNvSpPr>
          <p:nvPr>
            <p:ph type="title"/>
          </p:nvPr>
        </p:nvSpPr>
        <p:spPr>
          <a:xfrm>
            <a:off x="838199" y="669925"/>
            <a:ext cx="5450634" cy="1325563"/>
          </a:xfrm>
        </p:spPr>
        <p:txBody>
          <a:bodyPr anchor="b">
            <a:normAutofit/>
          </a:bodyPr>
          <a:lstStyle/>
          <a:p>
            <a:pPr algn="r"/>
            <a:r>
              <a:rPr lang="en-CA" sz="2800" dirty="0">
                <a:solidFill>
                  <a:schemeClr val="bg1"/>
                </a:solidFill>
              </a:rPr>
              <a:t>COMP1631 Advanced Spreadsheets – Winter 2024 – Section 06</a:t>
            </a:r>
          </a:p>
        </p:txBody>
      </p:sp>
      <p:cxnSp>
        <p:nvCxnSpPr>
          <p:cNvPr id="12" name="Straight Connector 11">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456904E3-4734-B320-4E37-F6D1034044DE}"/>
              </a:ext>
            </a:extLst>
          </p:cNvPr>
          <p:cNvSpPr>
            <a:spLocks noGrp="1"/>
          </p:cNvSpPr>
          <p:nvPr>
            <p:ph idx="1"/>
          </p:nvPr>
        </p:nvSpPr>
        <p:spPr>
          <a:xfrm>
            <a:off x="1392667" y="2398957"/>
            <a:ext cx="9406666" cy="3526144"/>
          </a:xfrm>
        </p:spPr>
        <p:txBody>
          <a:bodyPr>
            <a:normAutofit/>
          </a:bodyPr>
          <a:lstStyle/>
          <a:p>
            <a:pPr marL="0" indent="0">
              <a:buNone/>
            </a:pPr>
            <a:r>
              <a:rPr lang="en-US" sz="2000" dirty="0">
                <a:solidFill>
                  <a:schemeClr val="bg1"/>
                </a:solidFill>
              </a:rPr>
              <a:t>Individual Work: </a:t>
            </a:r>
            <a:r>
              <a:rPr lang="en-US" sz="2000" dirty="0">
                <a:solidFill>
                  <a:schemeClr val="bg1"/>
                </a:solidFill>
                <a:hlinkClick r:id="rId2"/>
              </a:rPr>
              <a:t>https://forms.office.com/r/J8GHapWeq0</a:t>
            </a:r>
            <a:endParaRPr lang="en-CA" sz="2000" dirty="0">
              <a:solidFill>
                <a:schemeClr val="bg1"/>
              </a:solidFill>
            </a:endParaRPr>
          </a:p>
        </p:txBody>
      </p:sp>
      <p:sp>
        <p:nvSpPr>
          <p:cNvPr id="14" name="Rectangle 13">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a:hlinkClick r:id="rId2"/>
            <a:extLst>
              <a:ext uri="{FF2B5EF4-FFF2-40B4-BE49-F238E27FC236}">
                <a16:creationId xmlns:a16="http://schemas.microsoft.com/office/drawing/2014/main" id="{1FAC4F6F-C33B-69BC-B2F9-2877E520148A}"/>
              </a:ext>
            </a:extLst>
          </p:cNvPr>
          <p:cNvPicPr>
            <a:picLocks noChangeAspect="1"/>
          </p:cNvPicPr>
          <p:nvPr/>
        </p:nvPicPr>
        <p:blipFill>
          <a:blip r:embed="rId3"/>
          <a:stretch>
            <a:fillRect/>
          </a:stretch>
        </p:blipFill>
        <p:spPr>
          <a:xfrm>
            <a:off x="1392667" y="2742838"/>
            <a:ext cx="8930909" cy="3841881"/>
          </a:xfrm>
          <a:prstGeom prst="rect">
            <a:avLst/>
          </a:prstGeom>
        </p:spPr>
      </p:pic>
    </p:spTree>
    <p:extLst>
      <p:ext uri="{BB962C8B-B14F-4D97-AF65-F5344CB8AC3E}">
        <p14:creationId xmlns:p14="http://schemas.microsoft.com/office/powerpoint/2010/main" val="74729155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56E9B3E6-E277-4D68-BA48-9CB43FFBD6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 name="Group 21">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23" name="Rectangle 22">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7" name="Rectangle 26">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1B7C0853-530B-D0F2-0712-CED74059803A}"/>
              </a:ext>
            </a:extLst>
          </p:cNvPr>
          <p:cNvSpPr>
            <a:spLocks noGrp="1"/>
          </p:cNvSpPr>
          <p:nvPr>
            <p:ph type="title"/>
          </p:nvPr>
        </p:nvSpPr>
        <p:spPr>
          <a:xfrm>
            <a:off x="1043631" y="809898"/>
            <a:ext cx="10173010" cy="1554480"/>
          </a:xfrm>
          <a:solidFill>
            <a:schemeClr val="accent4">
              <a:lumMod val="60000"/>
              <a:lumOff val="40000"/>
            </a:schemeClr>
          </a:solidFill>
          <a:effectLst>
            <a:glow rad="101600">
              <a:schemeClr val="accent4">
                <a:satMod val="175000"/>
                <a:alpha val="40000"/>
              </a:schemeClr>
            </a:glow>
          </a:effectLst>
        </p:spPr>
        <p:txBody>
          <a:bodyPr anchor="ctr">
            <a:normAutofit/>
          </a:bodyPr>
          <a:lstStyle/>
          <a:p>
            <a:r>
              <a:rPr lang="en-CA" sz="4800" dirty="0"/>
              <a:t>COMP1631 Advanced Spreadsheets – Winter 2024 – Section 06</a:t>
            </a:r>
          </a:p>
        </p:txBody>
      </p:sp>
      <p:cxnSp>
        <p:nvCxnSpPr>
          <p:cNvPr id="29" name="Straight Connector 28">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graphicFrame>
        <p:nvGraphicFramePr>
          <p:cNvPr id="16" name="Content Placeholder 4">
            <a:extLst>
              <a:ext uri="{FF2B5EF4-FFF2-40B4-BE49-F238E27FC236}">
                <a16:creationId xmlns:a16="http://schemas.microsoft.com/office/drawing/2014/main" id="{F4F6A02C-81FD-C98D-153D-0CF8BA3F3923}"/>
              </a:ext>
            </a:extLst>
          </p:cNvPr>
          <p:cNvGraphicFramePr>
            <a:graphicFrameLocks noGrp="1"/>
          </p:cNvGraphicFramePr>
          <p:nvPr>
            <p:ph idx="1"/>
          </p:nvPr>
        </p:nvGraphicFramePr>
        <p:xfrm>
          <a:off x="904602" y="3017519"/>
          <a:ext cx="10378440" cy="320990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8228921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Title 3">
            <a:extLst>
              <a:ext uri="{FF2B5EF4-FFF2-40B4-BE49-F238E27FC236}">
                <a16:creationId xmlns:a16="http://schemas.microsoft.com/office/drawing/2014/main" id="{1B7C0853-530B-D0F2-0712-CED74059803A}"/>
              </a:ext>
            </a:extLst>
          </p:cNvPr>
          <p:cNvSpPr>
            <a:spLocks noGrp="1"/>
          </p:cNvSpPr>
          <p:nvPr>
            <p:ph type="title"/>
          </p:nvPr>
        </p:nvSpPr>
        <p:spPr>
          <a:xfrm>
            <a:off x="838199" y="669925"/>
            <a:ext cx="5450634" cy="1325563"/>
          </a:xfrm>
        </p:spPr>
        <p:txBody>
          <a:bodyPr anchor="b">
            <a:normAutofit/>
          </a:bodyPr>
          <a:lstStyle/>
          <a:p>
            <a:pPr algn="r"/>
            <a:r>
              <a:rPr lang="en-CA" sz="2800" dirty="0">
                <a:solidFill>
                  <a:schemeClr val="bg1"/>
                </a:solidFill>
              </a:rPr>
              <a:t>COMP1631 Advanced Spreadsheets – Winter 2024 – Section 06</a:t>
            </a:r>
          </a:p>
        </p:txBody>
      </p:sp>
      <p:cxnSp>
        <p:nvCxnSpPr>
          <p:cNvPr id="12" name="Straight Connector 11">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456904E3-4734-B320-4E37-F6D1034044DE}"/>
              </a:ext>
            </a:extLst>
          </p:cNvPr>
          <p:cNvSpPr>
            <a:spLocks noGrp="1"/>
          </p:cNvSpPr>
          <p:nvPr>
            <p:ph idx="1"/>
          </p:nvPr>
        </p:nvSpPr>
        <p:spPr>
          <a:xfrm>
            <a:off x="1392667" y="2398957"/>
            <a:ext cx="9406666" cy="3526144"/>
          </a:xfrm>
        </p:spPr>
        <p:txBody>
          <a:bodyPr>
            <a:normAutofit/>
          </a:bodyPr>
          <a:lstStyle/>
          <a:p>
            <a:pPr marL="0" indent="0">
              <a:buNone/>
            </a:pPr>
            <a:r>
              <a:rPr lang="en-US" dirty="0">
                <a:solidFill>
                  <a:schemeClr val="bg1"/>
                </a:solidFill>
                <a:highlight>
                  <a:srgbClr val="FF0000"/>
                </a:highlight>
              </a:rPr>
              <a:t>Now</a:t>
            </a:r>
          </a:p>
          <a:p>
            <a:pPr lvl="1"/>
            <a:r>
              <a:rPr lang="en-US" dirty="0">
                <a:solidFill>
                  <a:schemeClr val="bg1"/>
                </a:solidFill>
              </a:rPr>
              <a:t>You are welcome to work on Excel Module 6 SAM Textbook Project. </a:t>
            </a:r>
          </a:p>
          <a:p>
            <a:pPr marL="0" indent="0">
              <a:buNone/>
            </a:pPr>
            <a:r>
              <a:rPr lang="en-US" dirty="0">
                <a:solidFill>
                  <a:schemeClr val="bg1"/>
                </a:solidFill>
                <a:highlight>
                  <a:srgbClr val="FF0000"/>
                </a:highlight>
              </a:rPr>
              <a:t>Remember</a:t>
            </a:r>
          </a:p>
          <a:p>
            <a:pPr lvl="1"/>
            <a:r>
              <a:rPr lang="en-US" dirty="0">
                <a:solidFill>
                  <a:schemeClr val="bg1"/>
                </a:solidFill>
              </a:rPr>
              <a:t>There are items due by 11:59 on Monday Feb 5, 2024.</a:t>
            </a:r>
          </a:p>
          <a:p>
            <a:pPr lvl="1"/>
            <a:endParaRPr lang="en-US" dirty="0">
              <a:solidFill>
                <a:schemeClr val="bg1"/>
              </a:solidFill>
            </a:endParaRPr>
          </a:p>
        </p:txBody>
      </p:sp>
      <p:sp>
        <p:nvSpPr>
          <p:cNvPr id="14" name="Rectangle 13">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a:extLst>
              <a:ext uri="{FF2B5EF4-FFF2-40B4-BE49-F238E27FC236}">
                <a16:creationId xmlns:a16="http://schemas.microsoft.com/office/drawing/2014/main" id="{08E27417-34EA-4EB3-5D07-FBA1BCF46857}"/>
              </a:ext>
            </a:extLst>
          </p:cNvPr>
          <p:cNvPicPr>
            <a:picLocks noChangeAspect="1"/>
          </p:cNvPicPr>
          <p:nvPr/>
        </p:nvPicPr>
        <p:blipFill>
          <a:blip r:embed="rId2"/>
          <a:stretch>
            <a:fillRect/>
          </a:stretch>
        </p:blipFill>
        <p:spPr>
          <a:xfrm>
            <a:off x="1392667" y="4178090"/>
            <a:ext cx="4669970" cy="1175434"/>
          </a:xfrm>
          <a:prstGeom prst="rect">
            <a:avLst/>
          </a:prstGeom>
        </p:spPr>
      </p:pic>
      <p:pic>
        <p:nvPicPr>
          <p:cNvPr id="9" name="Picture 8">
            <a:extLst>
              <a:ext uri="{FF2B5EF4-FFF2-40B4-BE49-F238E27FC236}">
                <a16:creationId xmlns:a16="http://schemas.microsoft.com/office/drawing/2014/main" id="{A98F6060-71A1-9E45-D05E-ACF96166BFA2}"/>
              </a:ext>
            </a:extLst>
          </p:cNvPr>
          <p:cNvPicPr>
            <a:picLocks noChangeAspect="1"/>
          </p:cNvPicPr>
          <p:nvPr/>
        </p:nvPicPr>
        <p:blipFill>
          <a:blip r:embed="rId3"/>
          <a:stretch>
            <a:fillRect/>
          </a:stretch>
        </p:blipFill>
        <p:spPr>
          <a:xfrm>
            <a:off x="6499863" y="4178090"/>
            <a:ext cx="3836827" cy="1203072"/>
          </a:xfrm>
          <a:prstGeom prst="rect">
            <a:avLst/>
          </a:prstGeom>
        </p:spPr>
      </p:pic>
      <p:sp>
        <p:nvSpPr>
          <p:cNvPr id="11" name="TextBox 10">
            <a:extLst>
              <a:ext uri="{FF2B5EF4-FFF2-40B4-BE49-F238E27FC236}">
                <a16:creationId xmlns:a16="http://schemas.microsoft.com/office/drawing/2014/main" id="{A3BF4089-1EFE-6D44-15FE-49D520B8DD83}"/>
              </a:ext>
            </a:extLst>
          </p:cNvPr>
          <p:cNvSpPr txBox="1"/>
          <p:nvPr/>
        </p:nvSpPr>
        <p:spPr>
          <a:xfrm>
            <a:off x="4471416" y="5651495"/>
            <a:ext cx="4956048" cy="707886"/>
          </a:xfrm>
          <a:prstGeom prst="rect">
            <a:avLst/>
          </a:prstGeom>
          <a:noFill/>
        </p:spPr>
        <p:txBody>
          <a:bodyPr wrap="square" rtlCol="0">
            <a:spAutoFit/>
          </a:bodyPr>
          <a:lstStyle/>
          <a:p>
            <a:r>
              <a:rPr lang="en-US" sz="4000" dirty="0">
                <a:solidFill>
                  <a:schemeClr val="accent4">
                    <a:lumMod val="60000"/>
                    <a:lumOff val="40000"/>
                  </a:schemeClr>
                </a:solidFill>
                <a:highlight>
                  <a:srgbClr val="008000"/>
                </a:highlight>
                <a:latin typeface="Blackadder ITC" panose="04020505051007020D02" pitchFamily="82" charset="0"/>
              </a:rPr>
              <a:t>Have a great week!</a:t>
            </a:r>
            <a:endParaRPr lang="en-CA" sz="4000" dirty="0">
              <a:solidFill>
                <a:schemeClr val="accent4">
                  <a:lumMod val="60000"/>
                  <a:lumOff val="40000"/>
                </a:schemeClr>
              </a:solidFill>
              <a:highlight>
                <a:srgbClr val="008000"/>
              </a:highlight>
              <a:latin typeface="Blackadder ITC" panose="04020505051007020D02" pitchFamily="82" charset="0"/>
            </a:endParaRPr>
          </a:p>
        </p:txBody>
      </p:sp>
    </p:spTree>
    <p:extLst>
      <p:ext uri="{BB962C8B-B14F-4D97-AF65-F5344CB8AC3E}">
        <p14:creationId xmlns:p14="http://schemas.microsoft.com/office/powerpoint/2010/main" val="20609139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Title 3">
            <a:extLst>
              <a:ext uri="{FF2B5EF4-FFF2-40B4-BE49-F238E27FC236}">
                <a16:creationId xmlns:a16="http://schemas.microsoft.com/office/drawing/2014/main" id="{1B7C0853-530B-D0F2-0712-CED74059803A}"/>
              </a:ext>
            </a:extLst>
          </p:cNvPr>
          <p:cNvSpPr>
            <a:spLocks noGrp="1"/>
          </p:cNvSpPr>
          <p:nvPr>
            <p:ph type="title"/>
          </p:nvPr>
        </p:nvSpPr>
        <p:spPr>
          <a:xfrm>
            <a:off x="838199" y="669925"/>
            <a:ext cx="5450634" cy="1325563"/>
          </a:xfrm>
        </p:spPr>
        <p:txBody>
          <a:bodyPr anchor="b">
            <a:normAutofit/>
          </a:bodyPr>
          <a:lstStyle/>
          <a:p>
            <a:pPr algn="r"/>
            <a:r>
              <a:rPr lang="en-CA" sz="2800" dirty="0">
                <a:solidFill>
                  <a:schemeClr val="bg1"/>
                </a:solidFill>
              </a:rPr>
              <a:t>COMP1631 Advanced Spreadsheets – Winter 2024 – Section 06</a:t>
            </a:r>
          </a:p>
        </p:txBody>
      </p:sp>
      <p:cxnSp>
        <p:nvCxnSpPr>
          <p:cNvPr id="12" name="Straight Connector 11">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3" name="Content Placeholder 2">
            <a:extLst>
              <a:ext uri="{FF2B5EF4-FFF2-40B4-BE49-F238E27FC236}">
                <a16:creationId xmlns:a16="http://schemas.microsoft.com/office/drawing/2014/main" id="{93DD8F24-B684-9A4D-113D-B43213BE73EB}"/>
              </a:ext>
            </a:extLst>
          </p:cNvPr>
          <p:cNvPicPr>
            <a:picLocks noGrp="1" noChangeAspect="1"/>
          </p:cNvPicPr>
          <p:nvPr>
            <p:ph idx="1"/>
          </p:nvPr>
        </p:nvPicPr>
        <p:blipFill>
          <a:blip r:embed="rId2"/>
          <a:stretch>
            <a:fillRect/>
          </a:stretch>
        </p:blipFill>
        <p:spPr>
          <a:xfrm>
            <a:off x="1026367" y="2107202"/>
            <a:ext cx="10664166" cy="4321567"/>
          </a:xfrm>
        </p:spPr>
      </p:pic>
      <p:sp>
        <p:nvSpPr>
          <p:cNvPr id="14" name="Rectangle 13">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82907450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702</TotalTime>
  <Words>3929</Words>
  <Application>Microsoft Office PowerPoint</Application>
  <PresentationFormat>Widescreen</PresentationFormat>
  <Paragraphs>370</Paragraphs>
  <Slides>82</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82</vt:i4>
      </vt:variant>
    </vt:vector>
  </HeadingPairs>
  <TitlesOfParts>
    <vt:vector size="90" baseType="lpstr">
      <vt:lpstr>Arial</vt:lpstr>
      <vt:lpstr>Blackadder ITC</vt:lpstr>
      <vt:lpstr>Calibri</vt:lpstr>
      <vt:lpstr>Calibri Light</vt:lpstr>
      <vt:lpstr>Sylfaen</vt:lpstr>
      <vt:lpstr>Symbol</vt:lpstr>
      <vt:lpstr>Times New Roman</vt:lpstr>
      <vt:lpstr>Office Theme</vt:lpstr>
      <vt:lpstr>COMP1631 Advanced Spreadsheets – Winter 2024 – Section 06</vt:lpstr>
      <vt:lpstr>COMP1631 Advanced Spreadsheets – Winter 2024 – Section 06</vt:lpstr>
      <vt:lpstr>COMP1631 Advanced Spreadsheets – Winter 2024 – Section 06</vt:lpstr>
      <vt:lpstr>COMP1631 Advanced Spreadsheets – Winter 2024 – Section 06</vt:lpstr>
      <vt:lpstr>COMP1631 Advanced Spreadsheets – Winter 2024 – Section 06</vt:lpstr>
      <vt:lpstr>COMP1631 Advanced Spreadsheets – Winter 2024 – Section 06</vt:lpstr>
      <vt:lpstr>COMP1631 Advanced Spreadsheets – Winter 2024 – Section 06</vt:lpstr>
      <vt:lpstr>COMP1631 Advanced Spreadsheets – Winter 2024 – Section 06</vt:lpstr>
      <vt:lpstr>COMP1631 Advanced Spreadsheets – Winter 2024 – Section 06</vt:lpstr>
      <vt:lpstr>COMP1631 Advanced Spreadsheets – Winter 2024 – Section 06</vt:lpstr>
      <vt:lpstr>COMP1631 Advanced Spreadsheets – Winter 2024 – Section 06</vt:lpstr>
      <vt:lpstr>COMP1631 Advanced Spreadsheets – Winter 2024 – Section 06</vt:lpstr>
      <vt:lpstr>COMP1631 Advanced Spreadsheets – Winter 2024 – Section 06</vt:lpstr>
      <vt:lpstr>COMP1631 Advanced Spreadsheets – Winter 2024 – Section 06</vt:lpstr>
      <vt:lpstr>COMP1631 Advanced Spreadsheets – Winter 2024 – Section 06</vt:lpstr>
      <vt:lpstr>COMP1631 Advanced Spreadsheets – Winter 2024 – Section 06</vt:lpstr>
      <vt:lpstr>COMP1631 Advanced Spreadsheets – Winter 2024 – Section 06</vt:lpstr>
      <vt:lpstr>COMP1631 Advanced Spreadsheets – Winter 2024 – Section 06</vt:lpstr>
      <vt:lpstr>COMP1631 Advanced Spreadsheets – Winter 2024 – Section 06</vt:lpstr>
      <vt:lpstr>COMP1631 Advanced Spreadsheets – Winter 2024 – Section 06</vt:lpstr>
      <vt:lpstr>COMP1631 Advanced Spreadsheets – Winter 2024 – Section 06</vt:lpstr>
      <vt:lpstr>COMP1631 Advanced Spreadsheets – Winter 2024 – Section 06</vt:lpstr>
      <vt:lpstr>COMP1631 Advanced Spreadsheets – Winter 2024 – Section 06</vt:lpstr>
      <vt:lpstr>COMP1631 Advanced Spreadsheets – Winter 2024 – Section 06</vt:lpstr>
      <vt:lpstr>COMP1631 Advanced Spreadsheets – Winter 2024 – Section 06</vt:lpstr>
      <vt:lpstr>COMP1631 Advanced Spreadsheets – Winter 2024 – Section 06</vt:lpstr>
      <vt:lpstr>COMP1631 Advanced Spreadsheets – Winter 2024 – Section 06</vt:lpstr>
      <vt:lpstr>COMP1631 Advanced Spreadsheets – Winter 2024 – Section 06</vt:lpstr>
      <vt:lpstr>COMP1631 Advanced Spreadsheets – Winter 2024 – Section 06</vt:lpstr>
      <vt:lpstr>COMP1631 Advanced Spreadsheets – Winter 2024 – Section 06</vt:lpstr>
      <vt:lpstr>COMP1631 Advanced Spreadsheets – Winter 2024 – Section 06</vt:lpstr>
      <vt:lpstr>COMP1631 Advanced Spreadsheets – Winter 2024 – Section 06</vt:lpstr>
      <vt:lpstr>COMP1631 Advanced Spreadsheets – Winter 2024 – Section 06</vt:lpstr>
      <vt:lpstr>COMP1631 Advanced Spreadsheets – Winter 2024 – Section 06</vt:lpstr>
      <vt:lpstr>COMP1631 Advanced Spreadsheets – Winter 2024 – Section 06</vt:lpstr>
      <vt:lpstr>COMP1631 Advanced Spreadsheets – Winter 2024 – Section 06</vt:lpstr>
      <vt:lpstr>COMP1631 Advanced Spreadsheets – Winter 2024 – Section 06</vt:lpstr>
      <vt:lpstr>COMP1631 Advanced Spreadsheets – Winter 2024 – Section 06</vt:lpstr>
      <vt:lpstr>COMP1631 Advanced Spreadsheets – Winter 2024 – Section 06</vt:lpstr>
      <vt:lpstr>COMP1631 Advanced Spreadsheets – Winter 2024 – Section 06</vt:lpstr>
      <vt:lpstr>COMP1631 Advanced Spreadsheets – Winter 2024 – Section 06</vt:lpstr>
      <vt:lpstr>COMP1631 Advanced Spreadsheets – Winter 2024 – Section 06</vt:lpstr>
      <vt:lpstr>COMP1631 Advanced Spreadsheets – Winter 2024 – Section 06</vt:lpstr>
      <vt:lpstr>COMP1631 Advanced Spreadsheets – Winter 2024 – Section 06</vt:lpstr>
      <vt:lpstr>COMP1631 Advanced Spreadsheets – Winter 2024 – Section 06</vt:lpstr>
      <vt:lpstr>COMP1631 Advanced Spreadsheets – Winter 2024 – Section 06</vt:lpstr>
      <vt:lpstr>COMP1631 Advanced Spreadsheets – Winter 2024 – Section 06</vt:lpstr>
      <vt:lpstr>COMP1631 Advanced Spreadsheets – Winter 2024 – Section 06</vt:lpstr>
      <vt:lpstr>COMP1631 Advanced Spreadsheets – Winter 2024 – Section 06</vt:lpstr>
      <vt:lpstr>COMP1631 Advanced Spreadsheets – Winter 2024 – Section 06</vt:lpstr>
      <vt:lpstr>COMP1631 Advanced Spreadsheets – Winter 2024 – Section 06</vt:lpstr>
      <vt:lpstr>COMP1631 Advanced Spreadsheets – Winter 2024 – Section 06</vt:lpstr>
      <vt:lpstr>COMP1631 Advanced Spreadsheets – Winter 2024 – Section 06</vt:lpstr>
      <vt:lpstr>COMP1631 Advanced Spreadsheets – Winter 2024 – Section 06</vt:lpstr>
      <vt:lpstr>COMP1631 Advanced Spreadsheets – Winter 2024 – Section 06</vt:lpstr>
      <vt:lpstr>COMP1631 Advanced Spreadsheets – Winter 2024 – Section 06</vt:lpstr>
      <vt:lpstr>COMP1631 Advanced Spreadsheets – Winter 2024 – Section 06</vt:lpstr>
      <vt:lpstr>COMP1631 Advanced Spreadsheets – Winter 2024 – Section 06</vt:lpstr>
      <vt:lpstr>COMP1631 Advanced Spreadsheets – Winter 2024 – Section 06</vt:lpstr>
      <vt:lpstr>COMP1631 Advanced Spreadsheets – Winter 2024 – Section 06</vt:lpstr>
      <vt:lpstr>COMP1631 Advanced Spreadsheets – Winter 2024 – Section 06</vt:lpstr>
      <vt:lpstr>COMP1631 Advanced Spreadsheets – Winter 2024 – Section 06</vt:lpstr>
      <vt:lpstr>COMP1631 Advanced Spreadsheets – Winter 2024 – Section 06</vt:lpstr>
      <vt:lpstr>COMP1631 Advanced Spreadsheets – Winter 2024 – Section 06</vt:lpstr>
      <vt:lpstr>COMP1631 Advanced Spreadsheets – Winter 2024 – Section 06</vt:lpstr>
      <vt:lpstr>COMP1631 Advanced Spreadsheets – Winter 2024 – Section 06</vt:lpstr>
      <vt:lpstr>COMP1631 Advanced Spreadsheets – Winter 2024 – Section 06</vt:lpstr>
      <vt:lpstr>COMP1631 Advanced Spreadsheets – Winter 2024 – Section 06</vt:lpstr>
      <vt:lpstr>COMP1631 Advanced Spreadsheets – Winter 2024 – Section 06</vt:lpstr>
      <vt:lpstr>PowerPoint Presentation</vt:lpstr>
      <vt:lpstr>COMP1631 Advanced Spreadsheets – Winter 2024 – Section 06</vt:lpstr>
      <vt:lpstr>COMP1631 Advanced Spreadsheets – Winter 2024 – Section 06</vt:lpstr>
      <vt:lpstr>COMP1631 Advanced Spreadsheets – Winter 2024 – Section 06</vt:lpstr>
      <vt:lpstr>COMP1631 Advanced Spreadsheets – Winter 2024 – Section 06</vt:lpstr>
      <vt:lpstr>COMP1631 Advanced Spreadsheets – Winter 2024 – Section 06</vt:lpstr>
      <vt:lpstr>COMP1631 Advanced Spreadsheets – Winter 2024 – Section 06</vt:lpstr>
      <vt:lpstr>COMP1631 Advanced Spreadsheets – Winter 2024 – Section 06</vt:lpstr>
      <vt:lpstr>COMP1631 Advanced Spreadsheets – Winter 2024 – Section 06</vt:lpstr>
      <vt:lpstr>COMP1631 Advanced Spreadsheets – Winter 2024 – Section 06</vt:lpstr>
      <vt:lpstr>COMP1631 Advanced Spreadsheets – Winter 2024 – Section 06</vt:lpstr>
      <vt:lpstr>COMP1631 Advanced Spreadsheets – Winter 2024 – Section 06</vt:lpstr>
      <vt:lpstr>COMP1631 Advanced Spreadsheets – Winter 2024 – Section 06</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COMP1631 Advanced Spreadsheets – Winter 2024 – Section 06</dc:title>
  <dc:creator>Mukto Akash</dc:creator>
  <cp:lastModifiedBy>Mukto Akash</cp:lastModifiedBy>
  <cp:revision>79</cp:revision>
  <dcterms:created xsi:type="dcterms:W3CDTF">2024-01-07T03:26:38Z</dcterms:created>
  <dcterms:modified xsi:type="dcterms:W3CDTF">2024-01-30T23:21:08Z</dcterms:modified>
</cp:coreProperties>
</file>